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0" r:id="rId5"/>
    <p:sldMasterId id="2147483682" r:id="rId6"/>
  </p:sldMasterIdLst>
  <p:notesMasterIdLst>
    <p:notesMasterId r:id="rId44"/>
  </p:notesMasterIdLst>
  <p:handoutMasterIdLst>
    <p:handoutMasterId r:id="rId45"/>
  </p:handoutMasterIdLst>
  <p:sldIdLst>
    <p:sldId id="325" r:id="rId7"/>
    <p:sldId id="694" r:id="rId8"/>
    <p:sldId id="709" r:id="rId9"/>
    <p:sldId id="414" r:id="rId10"/>
    <p:sldId id="374" r:id="rId11"/>
    <p:sldId id="695" r:id="rId12"/>
    <p:sldId id="697" r:id="rId13"/>
    <p:sldId id="698" r:id="rId14"/>
    <p:sldId id="692" r:id="rId15"/>
    <p:sldId id="700" r:id="rId16"/>
    <p:sldId id="699" r:id="rId17"/>
    <p:sldId id="701" r:id="rId18"/>
    <p:sldId id="702" r:id="rId19"/>
    <p:sldId id="384" r:id="rId20"/>
    <p:sldId id="703" r:id="rId21"/>
    <p:sldId id="707" r:id="rId22"/>
    <p:sldId id="386" r:id="rId23"/>
    <p:sldId id="381" r:id="rId24"/>
    <p:sldId id="415" r:id="rId25"/>
    <p:sldId id="365" r:id="rId26"/>
    <p:sldId id="352" r:id="rId27"/>
    <p:sldId id="392" r:id="rId28"/>
    <p:sldId id="350" r:id="rId29"/>
    <p:sldId id="382" r:id="rId30"/>
    <p:sldId id="360" r:id="rId31"/>
    <p:sldId id="706" r:id="rId32"/>
    <p:sldId id="361" r:id="rId33"/>
    <p:sldId id="708" r:id="rId34"/>
    <p:sldId id="383" r:id="rId35"/>
    <p:sldId id="385" r:id="rId36"/>
    <p:sldId id="387" r:id="rId37"/>
    <p:sldId id="364" r:id="rId38"/>
    <p:sldId id="367" r:id="rId39"/>
    <p:sldId id="416" r:id="rId40"/>
    <p:sldId id="327" r:id="rId41"/>
    <p:sldId id="336" r:id="rId42"/>
    <p:sldId id="340" r:id="rId43"/>
  </p:sldIdLst>
  <p:sldSz cx="17346613" cy="9756775"/>
  <p:notesSz cx="6858000" cy="9144000"/>
  <p:defaultTextStyle>
    <a:defPPr>
      <a:defRPr lang="nl-NL"/>
    </a:defPPr>
    <a:lvl1pPr algn="l" defTabSz="649288" rtl="0" fontAlgn="base">
      <a:spcBef>
        <a:spcPct val="0"/>
      </a:spcBef>
      <a:spcAft>
        <a:spcPct val="0"/>
      </a:spcAft>
      <a:defRPr sz="2600" kern="1200">
        <a:solidFill>
          <a:schemeClr val="tx1"/>
        </a:solidFill>
        <a:latin typeface="Arial" pitchFamily="34" charset="0"/>
        <a:ea typeface="ＭＳ Ｐゴシック" pitchFamily="34" charset="-128"/>
        <a:cs typeface="+mn-cs"/>
      </a:defRPr>
    </a:lvl1pPr>
    <a:lvl2pPr marL="649288" indent="-192088" algn="l" defTabSz="649288" rtl="0" fontAlgn="base">
      <a:spcBef>
        <a:spcPct val="0"/>
      </a:spcBef>
      <a:spcAft>
        <a:spcPct val="0"/>
      </a:spcAft>
      <a:defRPr sz="2600" kern="1200">
        <a:solidFill>
          <a:schemeClr val="tx1"/>
        </a:solidFill>
        <a:latin typeface="Arial" pitchFamily="34" charset="0"/>
        <a:ea typeface="ＭＳ Ｐゴシック" pitchFamily="34" charset="-128"/>
        <a:cs typeface="+mn-cs"/>
      </a:defRPr>
    </a:lvl2pPr>
    <a:lvl3pPr marL="1300163" indent="-385763" algn="l" defTabSz="649288" rtl="0" fontAlgn="base">
      <a:spcBef>
        <a:spcPct val="0"/>
      </a:spcBef>
      <a:spcAft>
        <a:spcPct val="0"/>
      </a:spcAft>
      <a:defRPr sz="2600" kern="1200">
        <a:solidFill>
          <a:schemeClr val="tx1"/>
        </a:solidFill>
        <a:latin typeface="Arial" pitchFamily="34" charset="0"/>
        <a:ea typeface="ＭＳ Ｐゴシック" pitchFamily="34" charset="-128"/>
        <a:cs typeface="+mn-cs"/>
      </a:defRPr>
    </a:lvl3pPr>
    <a:lvl4pPr marL="1949450" indent="-577850" algn="l" defTabSz="649288" rtl="0" fontAlgn="base">
      <a:spcBef>
        <a:spcPct val="0"/>
      </a:spcBef>
      <a:spcAft>
        <a:spcPct val="0"/>
      </a:spcAft>
      <a:defRPr sz="2600" kern="1200">
        <a:solidFill>
          <a:schemeClr val="tx1"/>
        </a:solidFill>
        <a:latin typeface="Arial" pitchFamily="34" charset="0"/>
        <a:ea typeface="ＭＳ Ｐゴシック" pitchFamily="34" charset="-128"/>
        <a:cs typeface="+mn-cs"/>
      </a:defRPr>
    </a:lvl4pPr>
    <a:lvl5pPr marL="2600325" indent="-771525" algn="l" defTabSz="649288" rtl="0" fontAlgn="base">
      <a:spcBef>
        <a:spcPct val="0"/>
      </a:spcBef>
      <a:spcAft>
        <a:spcPct val="0"/>
      </a:spcAft>
      <a:defRPr sz="26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6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6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6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6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073">
          <p15:clr>
            <a:srgbClr val="A4A3A4"/>
          </p15:clr>
        </p15:guide>
        <p15:guide id="2" pos="546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k Meurs" initials="HM" lastIdx="1" clrIdx="0">
    <p:extLst>
      <p:ext uri="{19B8F6BF-5375-455C-9EA6-DF929625EA0E}">
        <p15:presenceInfo xmlns:p15="http://schemas.microsoft.com/office/powerpoint/2012/main" userId="S-1-5-21-2839640602-3421505440-1233644306-1147" providerId="AD"/>
      </p:ext>
    </p:extLst>
  </p:cmAuthor>
  <p:cmAuthor id="2" name="Fariya Sharmeen" initials="FS" lastIdx="1" clrIdx="1">
    <p:extLst>
      <p:ext uri="{19B8F6BF-5375-455C-9EA6-DF929625EA0E}">
        <p15:presenceInfo xmlns:p15="http://schemas.microsoft.com/office/powerpoint/2012/main" userId="48556867_tp_dropbox"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E1B"/>
    <a:srgbClr val="BF2E1B"/>
    <a:srgbClr val="B3011B"/>
    <a:srgbClr val="A8011B"/>
    <a:srgbClr val="00332B"/>
    <a:srgbClr val="E8CDCC"/>
    <a:srgbClr val="BE2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995E8-E745-3B2A-2FF2-86E842E08FD5}" v="2" dt="2022-11-21T09:57:25.15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09" autoAdjust="0"/>
    <p:restoredTop sz="93800" autoAdjust="0"/>
  </p:normalViewPr>
  <p:slideViewPr>
    <p:cSldViewPr snapToGrid="0" snapToObjects="1">
      <p:cViewPr varScale="1">
        <p:scale>
          <a:sx n="43" d="100"/>
          <a:sy n="43" d="100"/>
        </p:scale>
        <p:origin x="30" y="30"/>
      </p:cViewPr>
      <p:guideLst>
        <p:guide orient="horz" pos="3073"/>
        <p:guide pos="5463"/>
      </p:guideLst>
    </p:cSldViewPr>
  </p:slideViewPr>
  <p:notesTextViewPr>
    <p:cViewPr>
      <p:scale>
        <a:sx n="3" d="2"/>
        <a:sy n="3" d="2"/>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ebe Coppens" userId="S::phebe.coppens@vub.be::1833eca2-fcf0-4cfc-a0b9-34ae652987d2" providerId="AD" clId="Web-{4F8995E8-E745-3B2A-2FF2-86E842E08FD5}"/>
    <pc:docChg chg="addSld delSld">
      <pc:chgData name="Phebe Coppens" userId="S::phebe.coppens@vub.be::1833eca2-fcf0-4cfc-a0b9-34ae652987d2" providerId="AD" clId="Web-{4F8995E8-E745-3B2A-2FF2-86E842E08FD5}" dt="2022-11-21T09:57:25.158" v="1"/>
      <pc:docMkLst>
        <pc:docMk/>
      </pc:docMkLst>
      <pc:sldChg chg="add del replId">
        <pc:chgData name="Phebe Coppens" userId="S::phebe.coppens@vub.be::1833eca2-fcf0-4cfc-a0b9-34ae652987d2" providerId="AD" clId="Web-{4F8995E8-E745-3B2A-2FF2-86E842E08FD5}" dt="2022-11-21T09:57:25.158" v="1"/>
        <pc:sldMkLst>
          <pc:docMk/>
          <pc:sldMk cId="2898059999" sldId="71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9DC65-AABB-4560-849B-6282533A2FE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30E504-7BE5-45F9-A4A8-D5A24A34332A}">
      <dgm:prSet phldrT="[Text]"/>
      <dgm:spPr/>
      <dgm:t>
        <a:bodyPr/>
        <a:lstStyle/>
        <a:p>
          <a:r>
            <a:rPr lang="en-US" dirty="0"/>
            <a:t>User-centric</a:t>
          </a:r>
        </a:p>
      </dgm:t>
    </dgm:pt>
    <dgm:pt modelId="{6D8AAC56-EB24-4FC5-973A-2F61E79F5942}" type="parTrans" cxnId="{B01482C4-0275-4F59-91D2-66B0BC6F04A9}">
      <dgm:prSet/>
      <dgm:spPr/>
      <dgm:t>
        <a:bodyPr/>
        <a:lstStyle/>
        <a:p>
          <a:endParaRPr lang="en-US"/>
        </a:p>
      </dgm:t>
    </dgm:pt>
    <dgm:pt modelId="{CEE12E12-98DB-448F-B771-6197322FC2D5}" type="sibTrans" cxnId="{B01482C4-0275-4F59-91D2-66B0BC6F04A9}">
      <dgm:prSet/>
      <dgm:spPr/>
      <dgm:t>
        <a:bodyPr/>
        <a:lstStyle/>
        <a:p>
          <a:endParaRPr lang="en-US"/>
        </a:p>
      </dgm:t>
    </dgm:pt>
    <dgm:pt modelId="{46ADC259-BD89-4085-8C83-00EF48090AE5}">
      <dgm:prSet phldrT="[Text]"/>
      <dgm:spPr/>
      <dgm:t>
        <a:bodyPr/>
        <a:lstStyle/>
        <a:p>
          <a:r>
            <a:rPr lang="en-US" dirty="0"/>
            <a:t>Intelligent, personalized </a:t>
          </a:r>
        </a:p>
      </dgm:t>
    </dgm:pt>
    <dgm:pt modelId="{BEC8F554-60BC-430E-B4B6-57CA768F2963}" type="parTrans" cxnId="{D029999D-99CE-4E2F-9D16-DE9BD9A9D3DF}">
      <dgm:prSet/>
      <dgm:spPr/>
      <dgm:t>
        <a:bodyPr/>
        <a:lstStyle/>
        <a:p>
          <a:endParaRPr lang="en-US"/>
        </a:p>
      </dgm:t>
    </dgm:pt>
    <dgm:pt modelId="{A209E43F-EA7E-4FF6-9E74-43E8BEA1A3A6}" type="sibTrans" cxnId="{D029999D-99CE-4E2F-9D16-DE9BD9A9D3DF}">
      <dgm:prSet/>
      <dgm:spPr/>
      <dgm:t>
        <a:bodyPr/>
        <a:lstStyle/>
        <a:p>
          <a:endParaRPr lang="en-US"/>
        </a:p>
      </dgm:t>
    </dgm:pt>
    <dgm:pt modelId="{16C19A8D-2796-4C80-B664-F5C3D6DD1F15}">
      <dgm:prSet phldrT="[Text]"/>
      <dgm:spPr/>
      <dgm:t>
        <a:bodyPr/>
        <a:lstStyle/>
        <a:p>
          <a:r>
            <a:rPr lang="en-US" dirty="0"/>
            <a:t>One stop shop</a:t>
          </a:r>
        </a:p>
      </dgm:t>
    </dgm:pt>
    <dgm:pt modelId="{DDFE0659-98C6-4532-8D55-47BC0FAD5E21}" type="parTrans" cxnId="{E02C6916-80D4-4428-B083-CB7BFDD3F5DB}">
      <dgm:prSet/>
      <dgm:spPr/>
      <dgm:t>
        <a:bodyPr/>
        <a:lstStyle/>
        <a:p>
          <a:endParaRPr lang="en-US"/>
        </a:p>
      </dgm:t>
    </dgm:pt>
    <dgm:pt modelId="{AD951489-5FC7-4EBC-888F-8649B8D9146B}" type="sibTrans" cxnId="{E02C6916-80D4-4428-B083-CB7BFDD3F5DB}">
      <dgm:prSet/>
      <dgm:spPr/>
      <dgm:t>
        <a:bodyPr/>
        <a:lstStyle/>
        <a:p>
          <a:endParaRPr lang="en-US"/>
        </a:p>
      </dgm:t>
    </dgm:pt>
    <dgm:pt modelId="{A0822BA3-28A2-48A0-9210-F3B4AC48C7BD}">
      <dgm:prSet phldrT="[Text]"/>
      <dgm:spPr/>
      <dgm:t>
        <a:bodyPr/>
        <a:lstStyle/>
        <a:p>
          <a:r>
            <a:rPr lang="en-US" dirty="0"/>
            <a:t>A single digital platform</a:t>
          </a:r>
        </a:p>
      </dgm:t>
    </dgm:pt>
    <dgm:pt modelId="{9D9B703F-4BD8-4E03-B030-9A7F90A01671}" type="parTrans" cxnId="{3AA208A2-3A80-44B3-9C7E-38AB186884D1}">
      <dgm:prSet/>
      <dgm:spPr/>
      <dgm:t>
        <a:bodyPr/>
        <a:lstStyle/>
        <a:p>
          <a:endParaRPr lang="en-US"/>
        </a:p>
      </dgm:t>
    </dgm:pt>
    <dgm:pt modelId="{57465C5F-C2A7-41BB-A2D6-A3A6167C7618}" type="sibTrans" cxnId="{3AA208A2-3A80-44B3-9C7E-38AB186884D1}">
      <dgm:prSet/>
      <dgm:spPr/>
      <dgm:t>
        <a:bodyPr/>
        <a:lstStyle/>
        <a:p>
          <a:endParaRPr lang="en-US"/>
        </a:p>
      </dgm:t>
    </dgm:pt>
    <dgm:pt modelId="{15C8B367-A073-4F9F-966F-830365D23352}">
      <dgm:prSet phldrT="[Text]"/>
      <dgm:spPr/>
      <dgm:t>
        <a:bodyPr/>
        <a:lstStyle/>
        <a:p>
          <a:r>
            <a:rPr lang="en-US" dirty="0"/>
            <a:t>Data sharing?</a:t>
          </a:r>
        </a:p>
        <a:p>
          <a:r>
            <a:rPr lang="en-US" dirty="0"/>
            <a:t>Revenue sharing?</a:t>
          </a:r>
        </a:p>
      </dgm:t>
    </dgm:pt>
    <dgm:pt modelId="{EB08CDE5-453A-41BA-A2E6-0D3E2D443BC5}" type="parTrans" cxnId="{8D0C18BA-2274-46F2-9817-97A144D4BB4B}">
      <dgm:prSet/>
      <dgm:spPr/>
      <dgm:t>
        <a:bodyPr/>
        <a:lstStyle/>
        <a:p>
          <a:endParaRPr lang="en-US"/>
        </a:p>
      </dgm:t>
    </dgm:pt>
    <dgm:pt modelId="{39922B60-6069-4204-8A5E-55AB4883BAA2}" type="sibTrans" cxnId="{8D0C18BA-2274-46F2-9817-97A144D4BB4B}">
      <dgm:prSet/>
      <dgm:spPr/>
      <dgm:t>
        <a:bodyPr/>
        <a:lstStyle/>
        <a:p>
          <a:endParaRPr lang="en-US"/>
        </a:p>
      </dgm:t>
    </dgm:pt>
    <dgm:pt modelId="{6F7E1DBF-FECE-45F7-9BCD-F7748C49DE1E}" type="pres">
      <dgm:prSet presAssocID="{7ED9DC65-AABB-4560-849B-6282533A2FEC}" presName="diagram" presStyleCnt="0">
        <dgm:presLayoutVars>
          <dgm:dir/>
          <dgm:resizeHandles val="exact"/>
        </dgm:presLayoutVars>
      </dgm:prSet>
      <dgm:spPr/>
    </dgm:pt>
    <dgm:pt modelId="{3EABE5FE-5268-4D4E-BD06-AE0DDD9EF78B}" type="pres">
      <dgm:prSet presAssocID="{2E30E504-7BE5-45F9-A4A8-D5A24A34332A}" presName="node" presStyleLbl="node1" presStyleIdx="0" presStyleCnt="5" custLinFactNeighborX="8231" custLinFactNeighborY="-163">
        <dgm:presLayoutVars>
          <dgm:bulletEnabled val="1"/>
        </dgm:presLayoutVars>
      </dgm:prSet>
      <dgm:spPr/>
    </dgm:pt>
    <dgm:pt modelId="{A9E196AD-1689-4E55-8C2A-E2A29874FDD3}" type="pres">
      <dgm:prSet presAssocID="{CEE12E12-98DB-448F-B771-6197322FC2D5}" presName="sibTrans" presStyleCnt="0"/>
      <dgm:spPr/>
    </dgm:pt>
    <dgm:pt modelId="{FD8D2083-E4E6-4051-B165-A433F4B60176}" type="pres">
      <dgm:prSet presAssocID="{46ADC259-BD89-4085-8C83-00EF48090AE5}" presName="node" presStyleLbl="node1" presStyleIdx="1" presStyleCnt="5" custLinFactNeighborX="4250" custLinFactNeighborY="2024">
        <dgm:presLayoutVars>
          <dgm:bulletEnabled val="1"/>
        </dgm:presLayoutVars>
      </dgm:prSet>
      <dgm:spPr/>
    </dgm:pt>
    <dgm:pt modelId="{D668151A-9490-4B61-BF9E-72A2662A8DA7}" type="pres">
      <dgm:prSet presAssocID="{A209E43F-EA7E-4FF6-9E74-43E8BEA1A3A6}" presName="sibTrans" presStyleCnt="0"/>
      <dgm:spPr/>
    </dgm:pt>
    <dgm:pt modelId="{CD37B63D-C712-4FC2-AA2E-DDAB4DB6D325}" type="pres">
      <dgm:prSet presAssocID="{16C19A8D-2796-4C80-B664-F5C3D6DD1F15}" presName="node" presStyleLbl="node1" presStyleIdx="2" presStyleCnt="5">
        <dgm:presLayoutVars>
          <dgm:bulletEnabled val="1"/>
        </dgm:presLayoutVars>
      </dgm:prSet>
      <dgm:spPr/>
    </dgm:pt>
    <dgm:pt modelId="{B788348F-5606-45E1-A856-A1A5E55D869F}" type="pres">
      <dgm:prSet presAssocID="{AD951489-5FC7-4EBC-888F-8649B8D9146B}" presName="sibTrans" presStyleCnt="0"/>
      <dgm:spPr/>
    </dgm:pt>
    <dgm:pt modelId="{4D723442-FCC5-487E-86E5-02A7D5582F74}" type="pres">
      <dgm:prSet presAssocID="{A0822BA3-28A2-48A0-9210-F3B4AC48C7BD}" presName="node" presStyleLbl="node1" presStyleIdx="3" presStyleCnt="5">
        <dgm:presLayoutVars>
          <dgm:bulletEnabled val="1"/>
        </dgm:presLayoutVars>
      </dgm:prSet>
      <dgm:spPr/>
    </dgm:pt>
    <dgm:pt modelId="{4376E833-5B8B-4C51-9E3C-63E07627D61C}" type="pres">
      <dgm:prSet presAssocID="{57465C5F-C2A7-41BB-A2D6-A3A6167C7618}" presName="sibTrans" presStyleCnt="0"/>
      <dgm:spPr/>
    </dgm:pt>
    <dgm:pt modelId="{1F43D191-546D-4A10-A2A4-B2FC2DA1617C}" type="pres">
      <dgm:prSet presAssocID="{15C8B367-A073-4F9F-966F-830365D23352}" presName="node" presStyleLbl="node1" presStyleIdx="4" presStyleCnt="5">
        <dgm:presLayoutVars>
          <dgm:bulletEnabled val="1"/>
        </dgm:presLayoutVars>
      </dgm:prSet>
      <dgm:spPr/>
    </dgm:pt>
  </dgm:ptLst>
  <dgm:cxnLst>
    <dgm:cxn modelId="{E02C6916-80D4-4428-B083-CB7BFDD3F5DB}" srcId="{7ED9DC65-AABB-4560-849B-6282533A2FEC}" destId="{16C19A8D-2796-4C80-B664-F5C3D6DD1F15}" srcOrd="2" destOrd="0" parTransId="{DDFE0659-98C6-4532-8D55-47BC0FAD5E21}" sibTransId="{AD951489-5FC7-4EBC-888F-8649B8D9146B}"/>
    <dgm:cxn modelId="{DE189B2B-1289-4973-8F84-04DB600C2174}" type="presOf" srcId="{A0822BA3-28A2-48A0-9210-F3B4AC48C7BD}" destId="{4D723442-FCC5-487E-86E5-02A7D5582F74}" srcOrd="0" destOrd="0" presId="urn:microsoft.com/office/officeart/2005/8/layout/default"/>
    <dgm:cxn modelId="{259C7548-D5B3-4314-A954-9FC39A2084A5}" type="presOf" srcId="{7ED9DC65-AABB-4560-849B-6282533A2FEC}" destId="{6F7E1DBF-FECE-45F7-9BCD-F7748C49DE1E}" srcOrd="0" destOrd="0" presId="urn:microsoft.com/office/officeart/2005/8/layout/default"/>
    <dgm:cxn modelId="{7222244F-5C81-4F9F-B146-C0966B2C3CC6}" type="presOf" srcId="{16C19A8D-2796-4C80-B664-F5C3D6DD1F15}" destId="{CD37B63D-C712-4FC2-AA2E-DDAB4DB6D325}" srcOrd="0" destOrd="0" presId="urn:microsoft.com/office/officeart/2005/8/layout/default"/>
    <dgm:cxn modelId="{D029999D-99CE-4E2F-9D16-DE9BD9A9D3DF}" srcId="{7ED9DC65-AABB-4560-849B-6282533A2FEC}" destId="{46ADC259-BD89-4085-8C83-00EF48090AE5}" srcOrd="1" destOrd="0" parTransId="{BEC8F554-60BC-430E-B4B6-57CA768F2963}" sibTransId="{A209E43F-EA7E-4FF6-9E74-43E8BEA1A3A6}"/>
    <dgm:cxn modelId="{5843DCA1-0B5F-47B5-8FA7-AFA67566140E}" type="presOf" srcId="{46ADC259-BD89-4085-8C83-00EF48090AE5}" destId="{FD8D2083-E4E6-4051-B165-A433F4B60176}" srcOrd="0" destOrd="0" presId="urn:microsoft.com/office/officeart/2005/8/layout/default"/>
    <dgm:cxn modelId="{3AA208A2-3A80-44B3-9C7E-38AB186884D1}" srcId="{7ED9DC65-AABB-4560-849B-6282533A2FEC}" destId="{A0822BA3-28A2-48A0-9210-F3B4AC48C7BD}" srcOrd="3" destOrd="0" parTransId="{9D9B703F-4BD8-4E03-B030-9A7F90A01671}" sibTransId="{57465C5F-C2A7-41BB-A2D6-A3A6167C7618}"/>
    <dgm:cxn modelId="{8D0C18BA-2274-46F2-9817-97A144D4BB4B}" srcId="{7ED9DC65-AABB-4560-849B-6282533A2FEC}" destId="{15C8B367-A073-4F9F-966F-830365D23352}" srcOrd="4" destOrd="0" parTransId="{EB08CDE5-453A-41BA-A2E6-0D3E2D443BC5}" sibTransId="{39922B60-6069-4204-8A5E-55AB4883BAA2}"/>
    <dgm:cxn modelId="{AFEB35BA-705A-41CD-A25F-008400808B9B}" type="presOf" srcId="{2E30E504-7BE5-45F9-A4A8-D5A24A34332A}" destId="{3EABE5FE-5268-4D4E-BD06-AE0DDD9EF78B}" srcOrd="0" destOrd="0" presId="urn:microsoft.com/office/officeart/2005/8/layout/default"/>
    <dgm:cxn modelId="{B01482C4-0275-4F59-91D2-66B0BC6F04A9}" srcId="{7ED9DC65-AABB-4560-849B-6282533A2FEC}" destId="{2E30E504-7BE5-45F9-A4A8-D5A24A34332A}" srcOrd="0" destOrd="0" parTransId="{6D8AAC56-EB24-4FC5-973A-2F61E79F5942}" sibTransId="{CEE12E12-98DB-448F-B771-6197322FC2D5}"/>
    <dgm:cxn modelId="{5F18D2D2-C202-41E2-A6AE-D83758C60F20}" type="presOf" srcId="{15C8B367-A073-4F9F-966F-830365D23352}" destId="{1F43D191-546D-4A10-A2A4-B2FC2DA1617C}" srcOrd="0" destOrd="0" presId="urn:microsoft.com/office/officeart/2005/8/layout/default"/>
    <dgm:cxn modelId="{3F4A3EA0-38A4-43D1-AEFC-CE6EE43FB09C}" type="presParOf" srcId="{6F7E1DBF-FECE-45F7-9BCD-F7748C49DE1E}" destId="{3EABE5FE-5268-4D4E-BD06-AE0DDD9EF78B}" srcOrd="0" destOrd="0" presId="urn:microsoft.com/office/officeart/2005/8/layout/default"/>
    <dgm:cxn modelId="{D43B8DDD-E48A-4570-99AE-F6058272EF79}" type="presParOf" srcId="{6F7E1DBF-FECE-45F7-9BCD-F7748C49DE1E}" destId="{A9E196AD-1689-4E55-8C2A-E2A29874FDD3}" srcOrd="1" destOrd="0" presId="urn:microsoft.com/office/officeart/2005/8/layout/default"/>
    <dgm:cxn modelId="{1E373DE3-0AD1-45B2-81CE-D4B730C58692}" type="presParOf" srcId="{6F7E1DBF-FECE-45F7-9BCD-F7748C49DE1E}" destId="{FD8D2083-E4E6-4051-B165-A433F4B60176}" srcOrd="2" destOrd="0" presId="urn:microsoft.com/office/officeart/2005/8/layout/default"/>
    <dgm:cxn modelId="{AA1D092A-8305-46B4-BDC1-8F85735F0E34}" type="presParOf" srcId="{6F7E1DBF-FECE-45F7-9BCD-F7748C49DE1E}" destId="{D668151A-9490-4B61-BF9E-72A2662A8DA7}" srcOrd="3" destOrd="0" presId="urn:microsoft.com/office/officeart/2005/8/layout/default"/>
    <dgm:cxn modelId="{863AD447-D397-403B-8B72-F055054EC379}" type="presParOf" srcId="{6F7E1DBF-FECE-45F7-9BCD-F7748C49DE1E}" destId="{CD37B63D-C712-4FC2-AA2E-DDAB4DB6D325}" srcOrd="4" destOrd="0" presId="urn:microsoft.com/office/officeart/2005/8/layout/default"/>
    <dgm:cxn modelId="{7B967EDB-CEDD-429A-8A08-86BCEC5FDBC7}" type="presParOf" srcId="{6F7E1DBF-FECE-45F7-9BCD-F7748C49DE1E}" destId="{B788348F-5606-45E1-A856-A1A5E55D869F}" srcOrd="5" destOrd="0" presId="urn:microsoft.com/office/officeart/2005/8/layout/default"/>
    <dgm:cxn modelId="{D044B118-E864-428D-8746-6EFF462C7441}" type="presParOf" srcId="{6F7E1DBF-FECE-45F7-9BCD-F7748C49DE1E}" destId="{4D723442-FCC5-487E-86E5-02A7D5582F74}" srcOrd="6" destOrd="0" presId="urn:microsoft.com/office/officeart/2005/8/layout/default"/>
    <dgm:cxn modelId="{F9A74BAA-D50E-43DD-9614-6FFA71C8E1D7}" type="presParOf" srcId="{6F7E1DBF-FECE-45F7-9BCD-F7748C49DE1E}" destId="{4376E833-5B8B-4C51-9E3C-63E07627D61C}" srcOrd="7" destOrd="0" presId="urn:microsoft.com/office/officeart/2005/8/layout/default"/>
    <dgm:cxn modelId="{63ECE527-DB10-49B2-97B0-0559FECCBBC7}" type="presParOf" srcId="{6F7E1DBF-FECE-45F7-9BCD-F7748C49DE1E}" destId="{1F43D191-546D-4A10-A2A4-B2FC2DA1617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97D4D-4C3D-43A2-BB2C-D34D5232EFFB}" type="doc">
      <dgm:prSet loTypeId="urn:microsoft.com/office/officeart/2011/layout/TabList" loCatId="list" qsTypeId="urn:microsoft.com/office/officeart/2005/8/quickstyle/simple3" qsCatId="simple" csTypeId="urn:microsoft.com/office/officeart/2005/8/colors/colorful3" csCatId="colorful" phldr="1"/>
      <dgm:spPr/>
      <dgm:t>
        <a:bodyPr/>
        <a:lstStyle/>
        <a:p>
          <a:endParaRPr lang="en-US"/>
        </a:p>
      </dgm:t>
    </dgm:pt>
    <dgm:pt modelId="{2E29B4B4-613C-45A0-B1B4-5BD560CC4E87}">
      <dgm:prSet phldrT="[Text]"/>
      <dgm:spPr/>
      <dgm:t>
        <a:bodyPr/>
        <a:lstStyle/>
        <a:p>
          <a:r>
            <a:rPr lang="en-US" dirty="0"/>
            <a:t>Why or why not?</a:t>
          </a:r>
        </a:p>
      </dgm:t>
    </dgm:pt>
    <dgm:pt modelId="{9C9961CB-FDB6-42D9-8BD5-7D0FB52C027D}" type="parTrans" cxnId="{E8E1B4B7-8BDB-41B0-ADFF-70DBB24B8CDB}">
      <dgm:prSet/>
      <dgm:spPr/>
      <dgm:t>
        <a:bodyPr/>
        <a:lstStyle/>
        <a:p>
          <a:endParaRPr lang="en-US"/>
        </a:p>
      </dgm:t>
    </dgm:pt>
    <dgm:pt modelId="{A34D57B6-A584-4917-9E6B-4F3A08EEA8BF}" type="sibTrans" cxnId="{E8E1B4B7-8BDB-41B0-ADFF-70DBB24B8CDB}">
      <dgm:prSet/>
      <dgm:spPr/>
      <dgm:t>
        <a:bodyPr/>
        <a:lstStyle/>
        <a:p>
          <a:endParaRPr lang="en-US"/>
        </a:p>
      </dgm:t>
    </dgm:pt>
    <dgm:pt modelId="{81BA64D3-463E-405C-8E52-F6E606AF96AB}">
      <dgm:prSet phldrT="[Text]"/>
      <dgm:spPr/>
      <dgm:t>
        <a:bodyPr/>
        <a:lstStyle/>
        <a:p>
          <a:r>
            <a:rPr lang="en-US" dirty="0"/>
            <a:t>Why (or why not) would a key stakeholder be joining a </a:t>
          </a:r>
          <a:r>
            <a:rPr lang="en-US" dirty="0" err="1"/>
            <a:t>MaaS</a:t>
          </a:r>
          <a:r>
            <a:rPr lang="en-US" dirty="0"/>
            <a:t> alliance? </a:t>
          </a:r>
        </a:p>
      </dgm:t>
    </dgm:pt>
    <dgm:pt modelId="{57CC9F5A-491F-474A-9396-5871ED3C69B1}" type="parTrans" cxnId="{C8C1B420-EB96-4411-9A96-879CEA4E496E}">
      <dgm:prSet/>
      <dgm:spPr/>
      <dgm:t>
        <a:bodyPr/>
        <a:lstStyle/>
        <a:p>
          <a:endParaRPr lang="en-US"/>
        </a:p>
      </dgm:t>
    </dgm:pt>
    <dgm:pt modelId="{D6437835-8233-4014-9B3B-0CFB02224A51}" type="sibTrans" cxnId="{C8C1B420-EB96-4411-9A96-879CEA4E496E}">
      <dgm:prSet/>
      <dgm:spPr/>
      <dgm:t>
        <a:bodyPr/>
        <a:lstStyle/>
        <a:p>
          <a:endParaRPr lang="en-US"/>
        </a:p>
      </dgm:t>
    </dgm:pt>
    <dgm:pt modelId="{1E18DB12-8328-46B5-A525-D7936A95A935}">
      <dgm:prSet phldrT="[Text]" phldr="1"/>
      <dgm:spPr/>
      <dgm:t>
        <a:bodyPr/>
        <a:lstStyle/>
        <a:p>
          <a:endParaRPr lang="en-US"/>
        </a:p>
      </dgm:t>
    </dgm:pt>
    <dgm:pt modelId="{D1116536-52C5-4CF6-8A1B-C2B6443BAFB4}" type="parTrans" cxnId="{F1F2F253-E0FE-405E-90D4-CBB58581DCBC}">
      <dgm:prSet/>
      <dgm:spPr/>
      <dgm:t>
        <a:bodyPr/>
        <a:lstStyle/>
        <a:p>
          <a:endParaRPr lang="en-US"/>
        </a:p>
      </dgm:t>
    </dgm:pt>
    <dgm:pt modelId="{21656ED7-C2BC-43E6-9DBB-15C0813895CC}" type="sibTrans" cxnId="{F1F2F253-E0FE-405E-90D4-CBB58581DCBC}">
      <dgm:prSet/>
      <dgm:spPr/>
      <dgm:t>
        <a:bodyPr/>
        <a:lstStyle/>
        <a:p>
          <a:endParaRPr lang="en-US"/>
        </a:p>
      </dgm:t>
    </dgm:pt>
    <dgm:pt modelId="{108244DC-F803-44C8-9A84-529F5BF195BD}">
      <dgm:prSet phldrT="[Text]"/>
      <dgm:spPr/>
      <dgm:t>
        <a:bodyPr/>
        <a:lstStyle/>
        <a:p>
          <a:r>
            <a:rPr lang="en-US" dirty="0"/>
            <a:t>What preconditions?</a:t>
          </a:r>
        </a:p>
      </dgm:t>
    </dgm:pt>
    <dgm:pt modelId="{E5C302C4-9B9D-459C-81B1-66B749DD9A19}" type="parTrans" cxnId="{DF7D440B-C964-497E-8D15-1365A46A3258}">
      <dgm:prSet/>
      <dgm:spPr/>
      <dgm:t>
        <a:bodyPr/>
        <a:lstStyle/>
        <a:p>
          <a:endParaRPr lang="en-US"/>
        </a:p>
      </dgm:t>
    </dgm:pt>
    <dgm:pt modelId="{5D9EB2EC-B011-4012-95E4-8CFBF82B7973}" type="sibTrans" cxnId="{DF7D440B-C964-497E-8D15-1365A46A3258}">
      <dgm:prSet/>
      <dgm:spPr/>
      <dgm:t>
        <a:bodyPr/>
        <a:lstStyle/>
        <a:p>
          <a:endParaRPr lang="en-US"/>
        </a:p>
      </dgm:t>
    </dgm:pt>
    <dgm:pt modelId="{3E4685D1-3542-41F3-9EEF-769540321815}">
      <dgm:prSet phldrT="[Text]"/>
      <dgm:spPr/>
      <dgm:t>
        <a:bodyPr/>
        <a:lstStyle/>
        <a:p>
          <a:r>
            <a:rPr lang="en-US" dirty="0"/>
            <a:t>What necessary pre-conditions have to be met for a </a:t>
          </a:r>
          <a:r>
            <a:rPr lang="en-US" dirty="0" err="1"/>
            <a:t>MaaS</a:t>
          </a:r>
          <a:r>
            <a:rPr lang="en-US" dirty="0"/>
            <a:t>-alliance to take shape in a certain geo-political context? </a:t>
          </a:r>
        </a:p>
      </dgm:t>
    </dgm:pt>
    <dgm:pt modelId="{F7C7AD12-FB9E-4DB7-9090-ABD6F13C523A}" type="parTrans" cxnId="{21F07FF9-8556-452C-8493-12718E0637D8}">
      <dgm:prSet/>
      <dgm:spPr/>
      <dgm:t>
        <a:bodyPr/>
        <a:lstStyle/>
        <a:p>
          <a:endParaRPr lang="en-US"/>
        </a:p>
      </dgm:t>
    </dgm:pt>
    <dgm:pt modelId="{0F727AA3-A2CA-4FB4-A21D-6C4EB6197489}" type="sibTrans" cxnId="{21F07FF9-8556-452C-8493-12718E0637D8}">
      <dgm:prSet/>
      <dgm:spPr/>
      <dgm:t>
        <a:bodyPr/>
        <a:lstStyle/>
        <a:p>
          <a:endParaRPr lang="en-US"/>
        </a:p>
      </dgm:t>
    </dgm:pt>
    <dgm:pt modelId="{D7A550ED-9F16-4BC4-908F-72211E60DBD9}">
      <dgm:prSet phldrT="[Text]" phldr="1"/>
      <dgm:spPr/>
      <dgm:t>
        <a:bodyPr/>
        <a:lstStyle/>
        <a:p>
          <a:endParaRPr lang="en-US"/>
        </a:p>
      </dgm:t>
    </dgm:pt>
    <dgm:pt modelId="{C7EB929E-71A3-47AA-9F9C-33F825229F32}" type="parTrans" cxnId="{CDD7D760-965D-4D09-9643-AC9AB74642C4}">
      <dgm:prSet/>
      <dgm:spPr/>
      <dgm:t>
        <a:bodyPr/>
        <a:lstStyle/>
        <a:p>
          <a:endParaRPr lang="en-US"/>
        </a:p>
      </dgm:t>
    </dgm:pt>
    <dgm:pt modelId="{5EB2075C-D095-4941-85F2-79D785E6DDBF}" type="sibTrans" cxnId="{CDD7D760-965D-4D09-9643-AC9AB74642C4}">
      <dgm:prSet/>
      <dgm:spPr/>
      <dgm:t>
        <a:bodyPr/>
        <a:lstStyle/>
        <a:p>
          <a:endParaRPr lang="en-US"/>
        </a:p>
      </dgm:t>
    </dgm:pt>
    <dgm:pt modelId="{15CC9DE0-00CB-4CB7-AD9A-0CB8F10C4142}">
      <dgm:prSet phldrT="[Text]"/>
      <dgm:spPr/>
      <dgm:t>
        <a:bodyPr/>
        <a:lstStyle/>
        <a:p>
          <a:r>
            <a:rPr lang="en-US" dirty="0"/>
            <a:t>Goal?</a:t>
          </a:r>
        </a:p>
      </dgm:t>
    </dgm:pt>
    <dgm:pt modelId="{14E1822F-827A-42BD-8F35-D446CF71CD2C}" type="parTrans" cxnId="{9EA26F2F-190B-45C9-8A17-F77552E46C7B}">
      <dgm:prSet/>
      <dgm:spPr/>
      <dgm:t>
        <a:bodyPr/>
        <a:lstStyle/>
        <a:p>
          <a:endParaRPr lang="en-US"/>
        </a:p>
      </dgm:t>
    </dgm:pt>
    <dgm:pt modelId="{34FF073E-760F-43F5-9F54-02E906826436}" type="sibTrans" cxnId="{9EA26F2F-190B-45C9-8A17-F77552E46C7B}">
      <dgm:prSet/>
      <dgm:spPr/>
      <dgm:t>
        <a:bodyPr/>
        <a:lstStyle/>
        <a:p>
          <a:endParaRPr lang="en-US"/>
        </a:p>
      </dgm:t>
    </dgm:pt>
    <dgm:pt modelId="{7D1F3689-8A92-412D-8298-75041742C351}">
      <dgm:prSet phldrT="[Text]"/>
      <dgm:spPr/>
      <dgm:t>
        <a:bodyPr/>
        <a:lstStyle/>
        <a:p>
          <a:r>
            <a:rPr lang="en-US" dirty="0"/>
            <a:t>What would be the goal of such an alliance and how could the governance be arranged?</a:t>
          </a:r>
        </a:p>
      </dgm:t>
    </dgm:pt>
    <dgm:pt modelId="{31BD7E3D-84F2-4F84-A508-4BAF7F0E86DD}" type="parTrans" cxnId="{351F7DEA-CD1C-4CFD-8A75-CF5CFDDE4CC1}">
      <dgm:prSet/>
      <dgm:spPr/>
      <dgm:t>
        <a:bodyPr/>
        <a:lstStyle/>
        <a:p>
          <a:endParaRPr lang="en-US"/>
        </a:p>
      </dgm:t>
    </dgm:pt>
    <dgm:pt modelId="{71677EB2-0040-4453-8BA3-217F82C2B370}" type="sibTrans" cxnId="{351F7DEA-CD1C-4CFD-8A75-CF5CFDDE4CC1}">
      <dgm:prSet/>
      <dgm:spPr/>
      <dgm:t>
        <a:bodyPr/>
        <a:lstStyle/>
        <a:p>
          <a:endParaRPr lang="en-US"/>
        </a:p>
      </dgm:t>
    </dgm:pt>
    <dgm:pt modelId="{61CF3011-FFE0-4D00-B0CF-444316F53BBC}">
      <dgm:prSet phldrT="[Text]" phldr="1"/>
      <dgm:spPr/>
      <dgm:t>
        <a:bodyPr/>
        <a:lstStyle/>
        <a:p>
          <a:endParaRPr lang="en-US"/>
        </a:p>
      </dgm:t>
    </dgm:pt>
    <dgm:pt modelId="{0BF1E87D-12EC-47F7-B15D-BD48042ADBAC}" type="parTrans" cxnId="{3C775CF2-2839-44A6-8B84-5A2DA028C443}">
      <dgm:prSet/>
      <dgm:spPr/>
      <dgm:t>
        <a:bodyPr/>
        <a:lstStyle/>
        <a:p>
          <a:endParaRPr lang="en-US"/>
        </a:p>
      </dgm:t>
    </dgm:pt>
    <dgm:pt modelId="{85746FD0-A063-4B3A-8EFD-CDACF1C0C14D}" type="sibTrans" cxnId="{3C775CF2-2839-44A6-8B84-5A2DA028C443}">
      <dgm:prSet/>
      <dgm:spPr/>
      <dgm:t>
        <a:bodyPr/>
        <a:lstStyle/>
        <a:p>
          <a:endParaRPr lang="en-US"/>
        </a:p>
      </dgm:t>
    </dgm:pt>
    <dgm:pt modelId="{8EB1EE69-95D7-4AA4-908F-DBF4F2C20BAC}" type="pres">
      <dgm:prSet presAssocID="{05997D4D-4C3D-43A2-BB2C-D34D5232EFFB}" presName="Name0" presStyleCnt="0">
        <dgm:presLayoutVars>
          <dgm:chMax/>
          <dgm:chPref val="3"/>
          <dgm:dir/>
          <dgm:animOne val="branch"/>
          <dgm:animLvl val="lvl"/>
        </dgm:presLayoutVars>
      </dgm:prSet>
      <dgm:spPr/>
    </dgm:pt>
    <dgm:pt modelId="{9443FA31-D847-4FB2-AE0C-35FA7ACCE3E7}" type="pres">
      <dgm:prSet presAssocID="{2E29B4B4-613C-45A0-B1B4-5BD560CC4E87}" presName="composite" presStyleCnt="0"/>
      <dgm:spPr/>
    </dgm:pt>
    <dgm:pt modelId="{1128F01F-44D7-4C33-AE15-E6D356609594}" type="pres">
      <dgm:prSet presAssocID="{2E29B4B4-613C-45A0-B1B4-5BD560CC4E87}" presName="FirstChild" presStyleLbl="revTx" presStyleIdx="0" presStyleCnt="6">
        <dgm:presLayoutVars>
          <dgm:chMax val="0"/>
          <dgm:chPref val="0"/>
          <dgm:bulletEnabled val="1"/>
        </dgm:presLayoutVars>
      </dgm:prSet>
      <dgm:spPr/>
    </dgm:pt>
    <dgm:pt modelId="{998A6C08-C78B-4553-BD84-D7502178002E}" type="pres">
      <dgm:prSet presAssocID="{2E29B4B4-613C-45A0-B1B4-5BD560CC4E87}" presName="Parent" presStyleLbl="alignNode1" presStyleIdx="0" presStyleCnt="3">
        <dgm:presLayoutVars>
          <dgm:chMax val="3"/>
          <dgm:chPref val="3"/>
          <dgm:bulletEnabled val="1"/>
        </dgm:presLayoutVars>
      </dgm:prSet>
      <dgm:spPr/>
    </dgm:pt>
    <dgm:pt modelId="{8A5B32F2-E99C-4F41-BD79-592D3FE0E8EE}" type="pres">
      <dgm:prSet presAssocID="{2E29B4B4-613C-45A0-B1B4-5BD560CC4E87}" presName="Accent" presStyleLbl="parChTrans1D1" presStyleIdx="0" presStyleCnt="3"/>
      <dgm:spPr/>
    </dgm:pt>
    <dgm:pt modelId="{4666EE06-BD77-4DD6-8DAE-D610FE9FDDF7}" type="pres">
      <dgm:prSet presAssocID="{2E29B4B4-613C-45A0-B1B4-5BD560CC4E87}" presName="Child" presStyleLbl="revTx" presStyleIdx="1" presStyleCnt="6">
        <dgm:presLayoutVars>
          <dgm:chMax val="0"/>
          <dgm:chPref val="0"/>
          <dgm:bulletEnabled val="1"/>
        </dgm:presLayoutVars>
      </dgm:prSet>
      <dgm:spPr/>
    </dgm:pt>
    <dgm:pt modelId="{7CF42866-8F66-457E-97CA-B6DD35CFCE77}" type="pres">
      <dgm:prSet presAssocID="{A34D57B6-A584-4917-9E6B-4F3A08EEA8BF}" presName="sibTrans" presStyleCnt="0"/>
      <dgm:spPr/>
    </dgm:pt>
    <dgm:pt modelId="{AEC7043E-5873-459C-9707-466B2DE5E852}" type="pres">
      <dgm:prSet presAssocID="{108244DC-F803-44C8-9A84-529F5BF195BD}" presName="composite" presStyleCnt="0"/>
      <dgm:spPr/>
    </dgm:pt>
    <dgm:pt modelId="{AE35EFAA-CE7F-4F4B-895E-188BA069FC44}" type="pres">
      <dgm:prSet presAssocID="{108244DC-F803-44C8-9A84-529F5BF195BD}" presName="FirstChild" presStyleLbl="revTx" presStyleIdx="2" presStyleCnt="6">
        <dgm:presLayoutVars>
          <dgm:chMax val="0"/>
          <dgm:chPref val="0"/>
          <dgm:bulletEnabled val="1"/>
        </dgm:presLayoutVars>
      </dgm:prSet>
      <dgm:spPr/>
    </dgm:pt>
    <dgm:pt modelId="{71DC13B1-FB4B-440B-BCF0-E18883057412}" type="pres">
      <dgm:prSet presAssocID="{108244DC-F803-44C8-9A84-529F5BF195BD}" presName="Parent" presStyleLbl="alignNode1" presStyleIdx="1" presStyleCnt="3">
        <dgm:presLayoutVars>
          <dgm:chMax val="3"/>
          <dgm:chPref val="3"/>
          <dgm:bulletEnabled val="1"/>
        </dgm:presLayoutVars>
      </dgm:prSet>
      <dgm:spPr/>
    </dgm:pt>
    <dgm:pt modelId="{AFBDA637-B936-46F5-9087-62C34A441C13}" type="pres">
      <dgm:prSet presAssocID="{108244DC-F803-44C8-9A84-529F5BF195BD}" presName="Accent" presStyleLbl="parChTrans1D1" presStyleIdx="1" presStyleCnt="3"/>
      <dgm:spPr/>
    </dgm:pt>
    <dgm:pt modelId="{B33DF20A-E79C-45A5-80E1-FB86BB743552}" type="pres">
      <dgm:prSet presAssocID="{108244DC-F803-44C8-9A84-529F5BF195BD}" presName="Child" presStyleLbl="revTx" presStyleIdx="3" presStyleCnt="6">
        <dgm:presLayoutVars>
          <dgm:chMax val="0"/>
          <dgm:chPref val="0"/>
          <dgm:bulletEnabled val="1"/>
        </dgm:presLayoutVars>
      </dgm:prSet>
      <dgm:spPr/>
    </dgm:pt>
    <dgm:pt modelId="{25D395B8-8DC1-4705-9AEE-0DBEC50A34DE}" type="pres">
      <dgm:prSet presAssocID="{5D9EB2EC-B011-4012-95E4-8CFBF82B7973}" presName="sibTrans" presStyleCnt="0"/>
      <dgm:spPr/>
    </dgm:pt>
    <dgm:pt modelId="{0CF7D776-0183-451C-9AD1-6737FA35FDAE}" type="pres">
      <dgm:prSet presAssocID="{15CC9DE0-00CB-4CB7-AD9A-0CB8F10C4142}" presName="composite" presStyleCnt="0"/>
      <dgm:spPr/>
    </dgm:pt>
    <dgm:pt modelId="{EDFDDA0B-94A5-4850-8448-4217ECDC4464}" type="pres">
      <dgm:prSet presAssocID="{15CC9DE0-00CB-4CB7-AD9A-0CB8F10C4142}" presName="FirstChild" presStyleLbl="revTx" presStyleIdx="4" presStyleCnt="6">
        <dgm:presLayoutVars>
          <dgm:chMax val="0"/>
          <dgm:chPref val="0"/>
          <dgm:bulletEnabled val="1"/>
        </dgm:presLayoutVars>
      </dgm:prSet>
      <dgm:spPr/>
    </dgm:pt>
    <dgm:pt modelId="{86F73706-5584-433A-A7CC-C8B308EF74D1}" type="pres">
      <dgm:prSet presAssocID="{15CC9DE0-00CB-4CB7-AD9A-0CB8F10C4142}" presName="Parent" presStyleLbl="alignNode1" presStyleIdx="2" presStyleCnt="3">
        <dgm:presLayoutVars>
          <dgm:chMax val="3"/>
          <dgm:chPref val="3"/>
          <dgm:bulletEnabled val="1"/>
        </dgm:presLayoutVars>
      </dgm:prSet>
      <dgm:spPr/>
    </dgm:pt>
    <dgm:pt modelId="{2AB300D5-608B-46E7-AA0D-FBBA2D6977AA}" type="pres">
      <dgm:prSet presAssocID="{15CC9DE0-00CB-4CB7-AD9A-0CB8F10C4142}" presName="Accent" presStyleLbl="parChTrans1D1" presStyleIdx="2" presStyleCnt="3"/>
      <dgm:spPr/>
    </dgm:pt>
    <dgm:pt modelId="{C08095EA-2A6B-4DEE-9F78-C951D0F8887F}" type="pres">
      <dgm:prSet presAssocID="{15CC9DE0-00CB-4CB7-AD9A-0CB8F10C4142}" presName="Child" presStyleLbl="revTx" presStyleIdx="5" presStyleCnt="6">
        <dgm:presLayoutVars>
          <dgm:chMax val="0"/>
          <dgm:chPref val="0"/>
          <dgm:bulletEnabled val="1"/>
        </dgm:presLayoutVars>
      </dgm:prSet>
      <dgm:spPr/>
    </dgm:pt>
  </dgm:ptLst>
  <dgm:cxnLst>
    <dgm:cxn modelId="{DF7D440B-C964-497E-8D15-1365A46A3258}" srcId="{05997D4D-4C3D-43A2-BB2C-D34D5232EFFB}" destId="{108244DC-F803-44C8-9A84-529F5BF195BD}" srcOrd="1" destOrd="0" parTransId="{E5C302C4-9B9D-459C-81B1-66B749DD9A19}" sibTransId="{5D9EB2EC-B011-4012-95E4-8CFBF82B7973}"/>
    <dgm:cxn modelId="{FFB44E1A-E306-4D4C-B527-7B9E44A6DFF5}" type="presOf" srcId="{7D1F3689-8A92-412D-8298-75041742C351}" destId="{EDFDDA0B-94A5-4850-8448-4217ECDC4464}" srcOrd="0" destOrd="0" presId="urn:microsoft.com/office/officeart/2011/layout/TabList"/>
    <dgm:cxn modelId="{C8C1B420-EB96-4411-9A96-879CEA4E496E}" srcId="{2E29B4B4-613C-45A0-B1B4-5BD560CC4E87}" destId="{81BA64D3-463E-405C-8E52-F6E606AF96AB}" srcOrd="0" destOrd="0" parTransId="{57CC9F5A-491F-474A-9396-5871ED3C69B1}" sibTransId="{D6437835-8233-4014-9B3B-0CFB02224A51}"/>
    <dgm:cxn modelId="{A0B98C25-2EEB-4E5C-96B3-4DC955895ABF}" type="presOf" srcId="{108244DC-F803-44C8-9A84-529F5BF195BD}" destId="{71DC13B1-FB4B-440B-BCF0-E18883057412}" srcOrd="0" destOrd="0" presId="urn:microsoft.com/office/officeart/2011/layout/TabList"/>
    <dgm:cxn modelId="{9EA26F2F-190B-45C9-8A17-F77552E46C7B}" srcId="{05997D4D-4C3D-43A2-BB2C-D34D5232EFFB}" destId="{15CC9DE0-00CB-4CB7-AD9A-0CB8F10C4142}" srcOrd="2" destOrd="0" parTransId="{14E1822F-827A-42BD-8F35-D446CF71CD2C}" sibTransId="{34FF073E-760F-43F5-9F54-02E906826436}"/>
    <dgm:cxn modelId="{E197D85F-2552-417D-B660-D345A11D2B61}" type="presOf" srcId="{15CC9DE0-00CB-4CB7-AD9A-0CB8F10C4142}" destId="{86F73706-5584-433A-A7CC-C8B308EF74D1}" srcOrd="0" destOrd="0" presId="urn:microsoft.com/office/officeart/2011/layout/TabList"/>
    <dgm:cxn modelId="{CDD7D760-965D-4D09-9643-AC9AB74642C4}" srcId="{108244DC-F803-44C8-9A84-529F5BF195BD}" destId="{D7A550ED-9F16-4BC4-908F-72211E60DBD9}" srcOrd="1" destOrd="0" parTransId="{C7EB929E-71A3-47AA-9F9C-33F825229F32}" sibTransId="{5EB2075C-D095-4941-85F2-79D785E6DDBF}"/>
    <dgm:cxn modelId="{F1F2F253-E0FE-405E-90D4-CBB58581DCBC}" srcId="{2E29B4B4-613C-45A0-B1B4-5BD560CC4E87}" destId="{1E18DB12-8328-46B5-A525-D7936A95A935}" srcOrd="1" destOrd="0" parTransId="{D1116536-52C5-4CF6-8A1B-C2B6443BAFB4}" sibTransId="{21656ED7-C2BC-43E6-9DBB-15C0813895CC}"/>
    <dgm:cxn modelId="{0265897D-379F-4937-BA00-75BFBAFB357E}" type="presOf" srcId="{81BA64D3-463E-405C-8E52-F6E606AF96AB}" destId="{1128F01F-44D7-4C33-AE15-E6D356609594}" srcOrd="0" destOrd="0" presId="urn:microsoft.com/office/officeart/2011/layout/TabList"/>
    <dgm:cxn modelId="{28707DA3-0B65-4E74-A6E5-C38957E43937}" type="presOf" srcId="{1E18DB12-8328-46B5-A525-D7936A95A935}" destId="{4666EE06-BD77-4DD6-8DAE-D610FE9FDDF7}" srcOrd="0" destOrd="0" presId="urn:microsoft.com/office/officeart/2011/layout/TabList"/>
    <dgm:cxn modelId="{2BAA0BA7-115C-4E89-951C-6CCDFB2021EE}" type="presOf" srcId="{2E29B4B4-613C-45A0-B1B4-5BD560CC4E87}" destId="{998A6C08-C78B-4553-BD84-D7502178002E}" srcOrd="0" destOrd="0" presId="urn:microsoft.com/office/officeart/2011/layout/TabList"/>
    <dgm:cxn modelId="{5DCF71B4-A872-4DD0-9325-BEE4B492D150}" type="presOf" srcId="{61CF3011-FFE0-4D00-B0CF-444316F53BBC}" destId="{C08095EA-2A6B-4DEE-9F78-C951D0F8887F}" srcOrd="0" destOrd="0" presId="urn:microsoft.com/office/officeart/2011/layout/TabList"/>
    <dgm:cxn modelId="{E8E1B4B7-8BDB-41B0-ADFF-70DBB24B8CDB}" srcId="{05997D4D-4C3D-43A2-BB2C-D34D5232EFFB}" destId="{2E29B4B4-613C-45A0-B1B4-5BD560CC4E87}" srcOrd="0" destOrd="0" parTransId="{9C9961CB-FDB6-42D9-8BD5-7D0FB52C027D}" sibTransId="{A34D57B6-A584-4917-9E6B-4F3A08EEA8BF}"/>
    <dgm:cxn modelId="{240018CB-22D7-454C-A00E-39B0F0E1A690}" type="presOf" srcId="{05997D4D-4C3D-43A2-BB2C-D34D5232EFFB}" destId="{8EB1EE69-95D7-4AA4-908F-DBF4F2C20BAC}" srcOrd="0" destOrd="0" presId="urn:microsoft.com/office/officeart/2011/layout/TabList"/>
    <dgm:cxn modelId="{52A9EFE1-FE58-4754-A52F-98322BE62BDB}" type="presOf" srcId="{3E4685D1-3542-41F3-9EEF-769540321815}" destId="{AE35EFAA-CE7F-4F4B-895E-188BA069FC44}" srcOrd="0" destOrd="0" presId="urn:microsoft.com/office/officeart/2011/layout/TabList"/>
    <dgm:cxn modelId="{351F7DEA-CD1C-4CFD-8A75-CF5CFDDE4CC1}" srcId="{15CC9DE0-00CB-4CB7-AD9A-0CB8F10C4142}" destId="{7D1F3689-8A92-412D-8298-75041742C351}" srcOrd="0" destOrd="0" parTransId="{31BD7E3D-84F2-4F84-A508-4BAF7F0E86DD}" sibTransId="{71677EB2-0040-4453-8BA3-217F82C2B370}"/>
    <dgm:cxn modelId="{3C775CF2-2839-44A6-8B84-5A2DA028C443}" srcId="{15CC9DE0-00CB-4CB7-AD9A-0CB8F10C4142}" destId="{61CF3011-FFE0-4D00-B0CF-444316F53BBC}" srcOrd="1" destOrd="0" parTransId="{0BF1E87D-12EC-47F7-B15D-BD48042ADBAC}" sibTransId="{85746FD0-A063-4B3A-8EFD-CDACF1C0C14D}"/>
    <dgm:cxn modelId="{B5ECA5F4-CF42-4BB3-8907-974AA8763E35}" type="presOf" srcId="{D7A550ED-9F16-4BC4-908F-72211E60DBD9}" destId="{B33DF20A-E79C-45A5-80E1-FB86BB743552}" srcOrd="0" destOrd="0" presId="urn:microsoft.com/office/officeart/2011/layout/TabList"/>
    <dgm:cxn modelId="{21F07FF9-8556-452C-8493-12718E0637D8}" srcId="{108244DC-F803-44C8-9A84-529F5BF195BD}" destId="{3E4685D1-3542-41F3-9EEF-769540321815}" srcOrd="0" destOrd="0" parTransId="{F7C7AD12-FB9E-4DB7-9090-ABD6F13C523A}" sibTransId="{0F727AA3-A2CA-4FB4-A21D-6C4EB6197489}"/>
    <dgm:cxn modelId="{D4B92902-D38A-4EC6-8589-A956AEA4B574}" type="presParOf" srcId="{8EB1EE69-95D7-4AA4-908F-DBF4F2C20BAC}" destId="{9443FA31-D847-4FB2-AE0C-35FA7ACCE3E7}" srcOrd="0" destOrd="0" presId="urn:microsoft.com/office/officeart/2011/layout/TabList"/>
    <dgm:cxn modelId="{33670E10-B035-4190-A1F3-F99B1A7A0C74}" type="presParOf" srcId="{9443FA31-D847-4FB2-AE0C-35FA7ACCE3E7}" destId="{1128F01F-44D7-4C33-AE15-E6D356609594}" srcOrd="0" destOrd="0" presId="urn:microsoft.com/office/officeart/2011/layout/TabList"/>
    <dgm:cxn modelId="{D0CF683B-2334-4BBB-BB00-A58C62A8245D}" type="presParOf" srcId="{9443FA31-D847-4FB2-AE0C-35FA7ACCE3E7}" destId="{998A6C08-C78B-4553-BD84-D7502178002E}" srcOrd="1" destOrd="0" presId="urn:microsoft.com/office/officeart/2011/layout/TabList"/>
    <dgm:cxn modelId="{037972C6-BE44-41B4-97BE-84B394A50D8F}" type="presParOf" srcId="{9443FA31-D847-4FB2-AE0C-35FA7ACCE3E7}" destId="{8A5B32F2-E99C-4F41-BD79-592D3FE0E8EE}" srcOrd="2" destOrd="0" presId="urn:microsoft.com/office/officeart/2011/layout/TabList"/>
    <dgm:cxn modelId="{81C26359-8A8F-463E-AB45-2B243D43559D}" type="presParOf" srcId="{8EB1EE69-95D7-4AA4-908F-DBF4F2C20BAC}" destId="{4666EE06-BD77-4DD6-8DAE-D610FE9FDDF7}" srcOrd="1" destOrd="0" presId="urn:microsoft.com/office/officeart/2011/layout/TabList"/>
    <dgm:cxn modelId="{B1A7B3B8-016F-4D94-98FD-FEDEB4547DA3}" type="presParOf" srcId="{8EB1EE69-95D7-4AA4-908F-DBF4F2C20BAC}" destId="{7CF42866-8F66-457E-97CA-B6DD35CFCE77}" srcOrd="2" destOrd="0" presId="urn:microsoft.com/office/officeart/2011/layout/TabList"/>
    <dgm:cxn modelId="{4B91E03F-293B-4AEC-954C-1E5339C88402}" type="presParOf" srcId="{8EB1EE69-95D7-4AA4-908F-DBF4F2C20BAC}" destId="{AEC7043E-5873-459C-9707-466B2DE5E852}" srcOrd="3" destOrd="0" presId="urn:microsoft.com/office/officeart/2011/layout/TabList"/>
    <dgm:cxn modelId="{8B3C161D-B227-4964-B294-295490A3FA67}" type="presParOf" srcId="{AEC7043E-5873-459C-9707-466B2DE5E852}" destId="{AE35EFAA-CE7F-4F4B-895E-188BA069FC44}" srcOrd="0" destOrd="0" presId="urn:microsoft.com/office/officeart/2011/layout/TabList"/>
    <dgm:cxn modelId="{E9AA0FB8-6DEE-41E3-A8B5-4E20CC23197F}" type="presParOf" srcId="{AEC7043E-5873-459C-9707-466B2DE5E852}" destId="{71DC13B1-FB4B-440B-BCF0-E18883057412}" srcOrd="1" destOrd="0" presId="urn:microsoft.com/office/officeart/2011/layout/TabList"/>
    <dgm:cxn modelId="{732AA887-98D2-42ED-A21D-21C89483C4C5}" type="presParOf" srcId="{AEC7043E-5873-459C-9707-466B2DE5E852}" destId="{AFBDA637-B936-46F5-9087-62C34A441C13}" srcOrd="2" destOrd="0" presId="urn:microsoft.com/office/officeart/2011/layout/TabList"/>
    <dgm:cxn modelId="{4532EE06-2162-4F14-9E32-E63C60D3B537}" type="presParOf" srcId="{8EB1EE69-95D7-4AA4-908F-DBF4F2C20BAC}" destId="{B33DF20A-E79C-45A5-80E1-FB86BB743552}" srcOrd="4" destOrd="0" presId="urn:microsoft.com/office/officeart/2011/layout/TabList"/>
    <dgm:cxn modelId="{0E7D6274-8250-4931-98FE-A76E1555D00C}" type="presParOf" srcId="{8EB1EE69-95D7-4AA4-908F-DBF4F2C20BAC}" destId="{25D395B8-8DC1-4705-9AEE-0DBEC50A34DE}" srcOrd="5" destOrd="0" presId="urn:microsoft.com/office/officeart/2011/layout/TabList"/>
    <dgm:cxn modelId="{E87A60C4-001D-4278-9496-3E5D20972078}" type="presParOf" srcId="{8EB1EE69-95D7-4AA4-908F-DBF4F2C20BAC}" destId="{0CF7D776-0183-451C-9AD1-6737FA35FDAE}" srcOrd="6" destOrd="0" presId="urn:microsoft.com/office/officeart/2011/layout/TabList"/>
    <dgm:cxn modelId="{10073DA5-2566-4DDA-87D7-0970F1CBB2ED}" type="presParOf" srcId="{0CF7D776-0183-451C-9AD1-6737FA35FDAE}" destId="{EDFDDA0B-94A5-4850-8448-4217ECDC4464}" srcOrd="0" destOrd="0" presId="urn:microsoft.com/office/officeart/2011/layout/TabList"/>
    <dgm:cxn modelId="{B6798892-98BE-4CA4-B366-3D2939DA4109}" type="presParOf" srcId="{0CF7D776-0183-451C-9AD1-6737FA35FDAE}" destId="{86F73706-5584-433A-A7CC-C8B308EF74D1}" srcOrd="1" destOrd="0" presId="urn:microsoft.com/office/officeart/2011/layout/TabList"/>
    <dgm:cxn modelId="{2CDBFD9D-D0CE-4259-85A4-E10775E71C3C}" type="presParOf" srcId="{0CF7D776-0183-451C-9AD1-6737FA35FDAE}" destId="{2AB300D5-608B-46E7-AA0D-FBBA2D6977AA}" srcOrd="2" destOrd="0" presId="urn:microsoft.com/office/officeart/2011/layout/TabList"/>
    <dgm:cxn modelId="{748AE21D-4DE2-4BE4-8911-760D57AD3432}" type="presParOf" srcId="{8EB1EE69-95D7-4AA4-908F-DBF4F2C20BAC}" destId="{C08095EA-2A6B-4DEE-9F78-C951D0F8887F}"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BE5FE-5268-4D4E-BD06-AE0DDD9EF78B}">
      <dsp:nvSpPr>
        <dsp:cNvPr id="0" name=""/>
        <dsp:cNvSpPr/>
      </dsp:nvSpPr>
      <dsp:spPr>
        <a:xfrm>
          <a:off x="335012" y="1205240"/>
          <a:ext cx="4070125" cy="24420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User-centric</a:t>
          </a:r>
        </a:p>
      </dsp:txBody>
      <dsp:txXfrm>
        <a:off x="335012" y="1205240"/>
        <a:ext cx="4070125" cy="2442075"/>
      </dsp:txXfrm>
    </dsp:sp>
    <dsp:sp modelId="{FD8D2083-E4E6-4051-B165-A433F4B60176}">
      <dsp:nvSpPr>
        <dsp:cNvPr id="0" name=""/>
        <dsp:cNvSpPr/>
      </dsp:nvSpPr>
      <dsp:spPr>
        <a:xfrm>
          <a:off x="4650118" y="1258649"/>
          <a:ext cx="4070125" cy="24420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Intelligent, personalized </a:t>
          </a:r>
        </a:p>
      </dsp:txBody>
      <dsp:txXfrm>
        <a:off x="4650118" y="1258649"/>
        <a:ext cx="4070125" cy="2442075"/>
      </dsp:txXfrm>
    </dsp:sp>
    <dsp:sp modelId="{CD37B63D-C712-4FC2-AA2E-DDAB4DB6D325}">
      <dsp:nvSpPr>
        <dsp:cNvPr id="0" name=""/>
        <dsp:cNvSpPr/>
      </dsp:nvSpPr>
      <dsp:spPr>
        <a:xfrm>
          <a:off x="8954275" y="1209221"/>
          <a:ext cx="4070125" cy="244207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One stop shop</a:t>
          </a:r>
        </a:p>
      </dsp:txBody>
      <dsp:txXfrm>
        <a:off x="8954275" y="1209221"/>
        <a:ext cx="4070125" cy="2442075"/>
      </dsp:txXfrm>
    </dsp:sp>
    <dsp:sp modelId="{4D723442-FCC5-487E-86E5-02A7D5582F74}">
      <dsp:nvSpPr>
        <dsp:cNvPr id="0" name=""/>
        <dsp:cNvSpPr/>
      </dsp:nvSpPr>
      <dsp:spPr>
        <a:xfrm>
          <a:off x="2238568" y="4058309"/>
          <a:ext cx="4070125" cy="24420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A single digital platform</a:t>
          </a:r>
        </a:p>
      </dsp:txBody>
      <dsp:txXfrm>
        <a:off x="2238568" y="4058309"/>
        <a:ext cx="4070125" cy="2442075"/>
      </dsp:txXfrm>
    </dsp:sp>
    <dsp:sp modelId="{1F43D191-546D-4A10-A2A4-B2FC2DA1617C}">
      <dsp:nvSpPr>
        <dsp:cNvPr id="0" name=""/>
        <dsp:cNvSpPr/>
      </dsp:nvSpPr>
      <dsp:spPr>
        <a:xfrm>
          <a:off x="6715706" y="4058309"/>
          <a:ext cx="4070125" cy="244207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Data sharing?</a:t>
          </a:r>
        </a:p>
        <a:p>
          <a:pPr marL="0" lvl="0" indent="0" algn="ctr" defTabSz="2044700">
            <a:lnSpc>
              <a:spcPct val="90000"/>
            </a:lnSpc>
            <a:spcBef>
              <a:spcPct val="0"/>
            </a:spcBef>
            <a:spcAft>
              <a:spcPct val="35000"/>
            </a:spcAft>
            <a:buNone/>
          </a:pPr>
          <a:r>
            <a:rPr lang="en-US" sz="4600" kern="1200" dirty="0"/>
            <a:t>Revenue sharing?</a:t>
          </a:r>
        </a:p>
      </dsp:txBody>
      <dsp:txXfrm>
        <a:off x="6715706" y="4058309"/>
        <a:ext cx="4070125" cy="2442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300D5-608B-46E7-AA0D-FBBA2D6977AA}">
      <dsp:nvSpPr>
        <dsp:cNvPr id="0" name=""/>
        <dsp:cNvSpPr/>
      </dsp:nvSpPr>
      <dsp:spPr>
        <a:xfrm>
          <a:off x="0" y="5443314"/>
          <a:ext cx="14534147"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BDA637-B936-46F5-9087-62C34A441C13}">
      <dsp:nvSpPr>
        <dsp:cNvPr id="0" name=""/>
        <dsp:cNvSpPr/>
      </dsp:nvSpPr>
      <dsp:spPr>
        <a:xfrm>
          <a:off x="0" y="3105324"/>
          <a:ext cx="14534147"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5B32F2-E99C-4F41-BD79-592D3FE0E8EE}">
      <dsp:nvSpPr>
        <dsp:cNvPr id="0" name=""/>
        <dsp:cNvSpPr/>
      </dsp:nvSpPr>
      <dsp:spPr>
        <a:xfrm>
          <a:off x="0" y="767334"/>
          <a:ext cx="14534147"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28F01F-44D7-4C33-AE15-E6D356609594}">
      <dsp:nvSpPr>
        <dsp:cNvPr id="0" name=""/>
        <dsp:cNvSpPr/>
      </dsp:nvSpPr>
      <dsp:spPr>
        <a:xfrm>
          <a:off x="3778878" y="855"/>
          <a:ext cx="10755268" cy="76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Why (or why not) would a key stakeholder be joining a </a:t>
          </a:r>
          <a:r>
            <a:rPr lang="en-US" sz="2500" kern="1200" dirty="0" err="1"/>
            <a:t>MaaS</a:t>
          </a:r>
          <a:r>
            <a:rPr lang="en-US" sz="2500" kern="1200" dirty="0"/>
            <a:t> alliance? </a:t>
          </a:r>
        </a:p>
      </dsp:txBody>
      <dsp:txXfrm>
        <a:off x="3778878" y="855"/>
        <a:ext cx="10755268" cy="766478"/>
      </dsp:txXfrm>
    </dsp:sp>
    <dsp:sp modelId="{998A6C08-C78B-4553-BD84-D7502178002E}">
      <dsp:nvSpPr>
        <dsp:cNvPr id="0" name=""/>
        <dsp:cNvSpPr/>
      </dsp:nvSpPr>
      <dsp:spPr>
        <a:xfrm>
          <a:off x="0" y="855"/>
          <a:ext cx="3778878" cy="766478"/>
        </a:xfrm>
        <a:prstGeom prst="round2SameRect">
          <a:avLst>
            <a:gd name="adj1" fmla="val 16670"/>
            <a:gd name="adj2" fmla="val 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Why or why not?</a:t>
          </a:r>
        </a:p>
      </dsp:txBody>
      <dsp:txXfrm>
        <a:off x="37423" y="38278"/>
        <a:ext cx="3704032" cy="729055"/>
      </dsp:txXfrm>
    </dsp:sp>
    <dsp:sp modelId="{4666EE06-BD77-4DD6-8DAE-D610FE9FDDF7}">
      <dsp:nvSpPr>
        <dsp:cNvPr id="0" name=""/>
        <dsp:cNvSpPr/>
      </dsp:nvSpPr>
      <dsp:spPr>
        <a:xfrm>
          <a:off x="0" y="767334"/>
          <a:ext cx="14534147" cy="153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767334"/>
        <a:ext cx="14534147" cy="1533187"/>
      </dsp:txXfrm>
    </dsp:sp>
    <dsp:sp modelId="{AE35EFAA-CE7F-4F4B-895E-188BA069FC44}">
      <dsp:nvSpPr>
        <dsp:cNvPr id="0" name=""/>
        <dsp:cNvSpPr/>
      </dsp:nvSpPr>
      <dsp:spPr>
        <a:xfrm>
          <a:off x="3778878" y="2338845"/>
          <a:ext cx="10755268" cy="76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What necessary pre-conditions have to be met for a </a:t>
          </a:r>
          <a:r>
            <a:rPr lang="en-US" sz="2500" kern="1200" dirty="0" err="1"/>
            <a:t>MaaS</a:t>
          </a:r>
          <a:r>
            <a:rPr lang="en-US" sz="2500" kern="1200" dirty="0"/>
            <a:t>-alliance to take shape in a certain geo-political context? </a:t>
          </a:r>
        </a:p>
      </dsp:txBody>
      <dsp:txXfrm>
        <a:off x="3778878" y="2338845"/>
        <a:ext cx="10755268" cy="766478"/>
      </dsp:txXfrm>
    </dsp:sp>
    <dsp:sp modelId="{71DC13B1-FB4B-440B-BCF0-E18883057412}">
      <dsp:nvSpPr>
        <dsp:cNvPr id="0" name=""/>
        <dsp:cNvSpPr/>
      </dsp:nvSpPr>
      <dsp:spPr>
        <a:xfrm>
          <a:off x="0" y="2338845"/>
          <a:ext cx="3778878" cy="766478"/>
        </a:xfrm>
        <a:prstGeom prst="round2SameRect">
          <a:avLst>
            <a:gd name="adj1" fmla="val 16670"/>
            <a:gd name="adj2" fmla="val 0"/>
          </a:avLst>
        </a:prstGeom>
        <a:gradFill rotWithShape="0">
          <a:gsLst>
            <a:gs pos="0">
              <a:schemeClr val="accent3">
                <a:hueOff val="3942312"/>
                <a:satOff val="-4337"/>
                <a:lumOff val="2746"/>
                <a:alphaOff val="0"/>
                <a:tint val="50000"/>
                <a:satMod val="300000"/>
              </a:schemeClr>
            </a:gs>
            <a:gs pos="35000">
              <a:schemeClr val="accent3">
                <a:hueOff val="3942312"/>
                <a:satOff val="-4337"/>
                <a:lumOff val="2746"/>
                <a:alphaOff val="0"/>
                <a:tint val="37000"/>
                <a:satMod val="300000"/>
              </a:schemeClr>
            </a:gs>
            <a:gs pos="100000">
              <a:schemeClr val="accent3">
                <a:hueOff val="3942312"/>
                <a:satOff val="-4337"/>
                <a:lumOff val="2746"/>
                <a:alphaOff val="0"/>
                <a:tint val="15000"/>
                <a:satMod val="350000"/>
              </a:schemeClr>
            </a:gs>
          </a:gsLst>
          <a:lin ang="16200000" scaled="1"/>
        </a:gradFill>
        <a:ln w="9525" cap="flat" cmpd="sng" algn="ctr">
          <a:solidFill>
            <a:schemeClr val="accent3">
              <a:hueOff val="3942312"/>
              <a:satOff val="-4337"/>
              <a:lumOff val="274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What preconditions?</a:t>
          </a:r>
        </a:p>
      </dsp:txBody>
      <dsp:txXfrm>
        <a:off x="37423" y="2376268"/>
        <a:ext cx="3704032" cy="729055"/>
      </dsp:txXfrm>
    </dsp:sp>
    <dsp:sp modelId="{B33DF20A-E79C-45A5-80E1-FB86BB743552}">
      <dsp:nvSpPr>
        <dsp:cNvPr id="0" name=""/>
        <dsp:cNvSpPr/>
      </dsp:nvSpPr>
      <dsp:spPr>
        <a:xfrm>
          <a:off x="0" y="3105324"/>
          <a:ext cx="14534147" cy="153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3105324"/>
        <a:ext cx="14534147" cy="1533187"/>
      </dsp:txXfrm>
    </dsp:sp>
    <dsp:sp modelId="{EDFDDA0B-94A5-4850-8448-4217ECDC4464}">
      <dsp:nvSpPr>
        <dsp:cNvPr id="0" name=""/>
        <dsp:cNvSpPr/>
      </dsp:nvSpPr>
      <dsp:spPr>
        <a:xfrm>
          <a:off x="3778878" y="4676835"/>
          <a:ext cx="10755268" cy="76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What would be the goal of such an alliance and how could the governance be arranged?</a:t>
          </a:r>
        </a:p>
      </dsp:txBody>
      <dsp:txXfrm>
        <a:off x="3778878" y="4676835"/>
        <a:ext cx="10755268" cy="766478"/>
      </dsp:txXfrm>
    </dsp:sp>
    <dsp:sp modelId="{86F73706-5584-433A-A7CC-C8B308EF74D1}">
      <dsp:nvSpPr>
        <dsp:cNvPr id="0" name=""/>
        <dsp:cNvSpPr/>
      </dsp:nvSpPr>
      <dsp:spPr>
        <a:xfrm>
          <a:off x="0" y="4676835"/>
          <a:ext cx="3778878" cy="766478"/>
        </a:xfrm>
        <a:prstGeom prst="round2SameRect">
          <a:avLst>
            <a:gd name="adj1" fmla="val 16670"/>
            <a:gd name="adj2" fmla="val 0"/>
          </a:avLst>
        </a:prstGeom>
        <a:gradFill rotWithShape="0">
          <a:gsLst>
            <a:gs pos="0">
              <a:schemeClr val="accent3">
                <a:hueOff val="7884624"/>
                <a:satOff val="-8673"/>
                <a:lumOff val="5492"/>
                <a:alphaOff val="0"/>
                <a:tint val="50000"/>
                <a:satMod val="300000"/>
              </a:schemeClr>
            </a:gs>
            <a:gs pos="35000">
              <a:schemeClr val="accent3">
                <a:hueOff val="7884624"/>
                <a:satOff val="-8673"/>
                <a:lumOff val="5492"/>
                <a:alphaOff val="0"/>
                <a:tint val="37000"/>
                <a:satMod val="300000"/>
              </a:schemeClr>
            </a:gs>
            <a:gs pos="100000">
              <a:schemeClr val="accent3">
                <a:hueOff val="7884624"/>
                <a:satOff val="-8673"/>
                <a:lumOff val="5492"/>
                <a:alphaOff val="0"/>
                <a:tint val="15000"/>
                <a:satMod val="350000"/>
              </a:schemeClr>
            </a:gs>
          </a:gsLst>
          <a:lin ang="16200000" scaled="1"/>
        </a:gradFill>
        <a:ln w="9525" cap="flat" cmpd="sng" algn="ctr">
          <a:solidFill>
            <a:schemeClr val="accent3">
              <a:hueOff val="7884624"/>
              <a:satOff val="-8673"/>
              <a:lumOff val="549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Goal?</a:t>
          </a:r>
        </a:p>
      </dsp:txBody>
      <dsp:txXfrm>
        <a:off x="37423" y="4714258"/>
        <a:ext cx="3704032" cy="729055"/>
      </dsp:txXfrm>
    </dsp:sp>
    <dsp:sp modelId="{C08095EA-2A6B-4DEE-9F78-C951D0F8887F}">
      <dsp:nvSpPr>
        <dsp:cNvPr id="0" name=""/>
        <dsp:cNvSpPr/>
      </dsp:nvSpPr>
      <dsp:spPr>
        <a:xfrm>
          <a:off x="0" y="5443314"/>
          <a:ext cx="14534147" cy="153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5443314"/>
        <a:ext cx="14534147" cy="15331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a:latin typeface="+mn-lt"/>
                <a:ea typeface="+mn-ea"/>
                <a:cs typeface="+mn-cs"/>
              </a:defRPr>
            </a:lvl1pPr>
          </a:lstStyle>
          <a:p>
            <a:pPr>
              <a:defRPr/>
            </a:pPr>
            <a:r>
              <a:rPr lang="nl-NL"/>
              <a:t>Koptekst</a:t>
            </a: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52EFB15A-F931-431E-9A9C-5531F9977950}" type="datetime1">
              <a:rPr lang="nl-NL"/>
              <a:pPr/>
              <a:t>21-11-2022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a:latin typeface="+mn-lt"/>
                <a:ea typeface="+mn-ea"/>
                <a:cs typeface="+mn-cs"/>
              </a:defRPr>
            </a:lvl1pPr>
          </a:lstStyle>
          <a:p>
            <a:pPr>
              <a:defRPr/>
            </a:pPr>
            <a:r>
              <a:rPr lang="nl-NL"/>
              <a:t>Voettekst</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F3F4AD5-E0E4-440F-BFDD-AB8E6AA31058}" type="slidenum">
              <a:rPr lang="nl-NL"/>
              <a:pPr/>
              <a:t>‹#›</a:t>
            </a:fld>
            <a:endParaRPr lang="nl-NL"/>
          </a:p>
        </p:txBody>
      </p:sp>
    </p:spTree>
    <p:extLst>
      <p:ext uri="{BB962C8B-B14F-4D97-AF65-F5344CB8AC3E}">
        <p14:creationId xmlns:p14="http://schemas.microsoft.com/office/powerpoint/2010/main" val="25417660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a:latin typeface="+mn-lt"/>
                <a:ea typeface="+mn-ea"/>
                <a:cs typeface="+mn-cs"/>
              </a:defRPr>
            </a:lvl1pPr>
          </a:lstStyle>
          <a:p>
            <a:pPr>
              <a:defRPr/>
            </a:pPr>
            <a:r>
              <a:rPr lang="nl-NL"/>
              <a:t>Koptekst</a:t>
            </a:r>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D628238-3002-4116-A148-FF36853EA830}" type="datetime1">
              <a:rPr lang="nl-NL"/>
              <a:pPr/>
              <a:t>21-11-2022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a:latin typeface="+mn-lt"/>
                <a:ea typeface="+mn-ea"/>
                <a:cs typeface="+mn-cs"/>
              </a:defRPr>
            </a:lvl1pPr>
          </a:lstStyle>
          <a:p>
            <a:pPr>
              <a:defRPr/>
            </a:pPr>
            <a:r>
              <a:rPr lang="nl-NL"/>
              <a:t>Voettekst</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AD26291-ABAF-4E40-8D90-C0D4896E2D15}" type="slidenum">
              <a:rPr lang="nl-NL"/>
              <a:pPr/>
              <a:t>‹#›</a:t>
            </a:fld>
            <a:endParaRPr lang="nl-NL"/>
          </a:p>
        </p:txBody>
      </p:sp>
    </p:spTree>
    <p:extLst>
      <p:ext uri="{BB962C8B-B14F-4D97-AF65-F5344CB8AC3E}">
        <p14:creationId xmlns:p14="http://schemas.microsoft.com/office/powerpoint/2010/main" val="2553922274"/>
      </p:ext>
    </p:extLst>
  </p:cSld>
  <p:clrMap bg1="lt1" tx1="dk1" bg2="lt2" tx2="dk2" accent1="accent1" accent2="accent2" accent3="accent3" accent4="accent4" accent5="accent5" accent6="accent6" hlink="hlink" folHlink="folHlink"/>
  <p:hf sldNum="0" hdr="0" ftr="0" dt="0"/>
  <p:notesStyle>
    <a:lvl1pPr algn="l" defTabSz="649288" rtl="0" eaLnBrk="0" fontAlgn="base" hangingPunct="0">
      <a:spcBef>
        <a:spcPct val="30000"/>
      </a:spcBef>
      <a:spcAft>
        <a:spcPct val="0"/>
      </a:spcAft>
      <a:defRPr sz="1700" kern="1200">
        <a:solidFill>
          <a:schemeClr val="tx1"/>
        </a:solidFill>
        <a:latin typeface="+mn-lt"/>
        <a:ea typeface="ＭＳ Ｐゴシック" charset="0"/>
        <a:cs typeface="ＭＳ Ｐゴシック" charset="0"/>
      </a:defRPr>
    </a:lvl1pPr>
    <a:lvl2pPr marL="649288" algn="l" defTabSz="649288" rtl="0" eaLnBrk="0" fontAlgn="base" hangingPunct="0">
      <a:spcBef>
        <a:spcPct val="30000"/>
      </a:spcBef>
      <a:spcAft>
        <a:spcPct val="0"/>
      </a:spcAft>
      <a:defRPr sz="1700" kern="1200">
        <a:solidFill>
          <a:schemeClr val="tx1"/>
        </a:solidFill>
        <a:latin typeface="+mn-lt"/>
        <a:ea typeface="ＭＳ Ｐゴシック" charset="0"/>
        <a:cs typeface="+mn-cs"/>
      </a:defRPr>
    </a:lvl2pPr>
    <a:lvl3pPr marL="1300163" algn="l" defTabSz="649288" rtl="0" eaLnBrk="0" fontAlgn="base" hangingPunct="0">
      <a:spcBef>
        <a:spcPct val="30000"/>
      </a:spcBef>
      <a:spcAft>
        <a:spcPct val="0"/>
      </a:spcAft>
      <a:defRPr sz="1700" kern="1200">
        <a:solidFill>
          <a:schemeClr val="tx1"/>
        </a:solidFill>
        <a:latin typeface="+mn-lt"/>
        <a:ea typeface="ＭＳ Ｐゴシック" charset="0"/>
        <a:cs typeface="+mn-cs"/>
      </a:defRPr>
    </a:lvl3pPr>
    <a:lvl4pPr marL="1949450" algn="l" defTabSz="649288" rtl="0" eaLnBrk="0" fontAlgn="base" hangingPunct="0">
      <a:spcBef>
        <a:spcPct val="30000"/>
      </a:spcBef>
      <a:spcAft>
        <a:spcPct val="0"/>
      </a:spcAft>
      <a:defRPr sz="1700" kern="1200">
        <a:solidFill>
          <a:schemeClr val="tx1"/>
        </a:solidFill>
        <a:latin typeface="+mn-lt"/>
        <a:ea typeface="ＭＳ Ｐゴシック" charset="0"/>
        <a:cs typeface="+mn-cs"/>
      </a:defRPr>
    </a:lvl4pPr>
    <a:lvl5pPr marL="2600325" algn="l" defTabSz="649288" rtl="0" eaLnBrk="0" fontAlgn="base" hangingPunct="0">
      <a:spcBef>
        <a:spcPct val="30000"/>
      </a:spcBef>
      <a:spcAft>
        <a:spcPct val="0"/>
      </a:spcAft>
      <a:defRPr sz="1700" kern="1200">
        <a:solidFill>
          <a:schemeClr val="tx1"/>
        </a:solidFill>
        <a:latin typeface="+mn-lt"/>
        <a:ea typeface="ＭＳ Ｐゴシック" charset="0"/>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5595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9512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414518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827442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0872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1673314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920533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8660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70742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28527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264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178458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9288"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433716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017358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50207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0130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525091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9288"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394610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kern="1200" dirty="0">
                <a:solidFill>
                  <a:schemeClr val="tx1"/>
                </a:solidFill>
                <a:effectLst/>
                <a:latin typeface="+mn-lt"/>
                <a:ea typeface="ＭＳ Ｐゴシック" charset="0"/>
                <a:cs typeface="ＭＳ Ｐゴシック" charset="0"/>
              </a:rPr>
              <a:t>Such initiatives, however, often is seen outside of the mainstream transportation planning. Even in a country like Netherlands, bicycle-friendly policies often depend on the activities of the so-called policy entrepreneurs. The recent interest for cycling in the Netherlands and the rapid increase in bicycle use in many cities around the world can in part be attributed to a new generation of active inventive forms of ‘policy entrepreneurship’.</a:t>
            </a:r>
            <a:endParaRPr lang="en-GB" sz="1700" kern="1200" dirty="0">
              <a:solidFill>
                <a:schemeClr val="tx1"/>
              </a:solidFill>
              <a:effectLst/>
              <a:latin typeface="+mn-lt"/>
              <a:ea typeface="ＭＳ Ｐゴシック" charset="0"/>
              <a:cs typeface="ＭＳ Ｐゴシック" charset="0"/>
            </a:endParaRPr>
          </a:p>
          <a:p>
            <a:r>
              <a:rPr lang="en-US" sz="1700" kern="1200" dirty="0">
                <a:solidFill>
                  <a:schemeClr val="tx1"/>
                </a:solidFill>
                <a:effectLst/>
                <a:latin typeface="+mn-lt"/>
                <a:ea typeface="ＭＳ Ｐゴシック" charset="0"/>
                <a:cs typeface="ＭＳ Ｐゴシック" charset="0"/>
              </a:rPr>
              <a:t>Policy entrepreneurs are highly motivated individuals who strategically seek to gain attention for specific policy issues, aiming to promote such on the governmental agenda, and ultimately pushing for adoption of measures and policies.</a:t>
            </a:r>
            <a:endParaRPr lang="en-GB" sz="1700" kern="1200" dirty="0">
              <a:solidFill>
                <a:schemeClr val="tx1"/>
              </a:solidFill>
              <a:effectLst/>
              <a:latin typeface="+mn-lt"/>
              <a:ea typeface="ＭＳ Ｐゴシック" charset="0"/>
              <a:cs typeface="ＭＳ Ｐゴシック" charset="0"/>
            </a:endParaRPr>
          </a:p>
          <a:p>
            <a:endParaRPr lang="en-GB" dirty="0"/>
          </a:p>
        </p:txBody>
      </p:sp>
    </p:spTree>
    <p:extLst>
      <p:ext uri="{BB962C8B-B14F-4D97-AF65-F5344CB8AC3E}">
        <p14:creationId xmlns:p14="http://schemas.microsoft.com/office/powerpoint/2010/main" val="3118019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8401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892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539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828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655418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7827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65011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7928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6" name="Tijdelijke aanduiding voor inhoud 2"/>
          <p:cNvSpPr>
            <a:spLocks noGrp="1"/>
          </p:cNvSpPr>
          <p:nvPr>
            <p:ph idx="1"/>
          </p:nvPr>
        </p:nvSpPr>
        <p:spPr>
          <a:xfrm>
            <a:off x="1800000" y="1800000"/>
            <a:ext cx="13748400" cy="6120000"/>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5"/>
          <p:cNvSpPr>
            <a:spLocks noGrp="1"/>
          </p:cNvSpPr>
          <p:nvPr>
            <p:ph type="sldNum" sz="quarter" idx="10"/>
          </p:nvPr>
        </p:nvSpPr>
        <p:spPr/>
        <p:txBody>
          <a:bodyPr/>
          <a:lstStyle>
            <a:lvl1pPr>
              <a:defRPr/>
            </a:lvl1pPr>
          </a:lstStyle>
          <a:p>
            <a:fld id="{5E245813-7D2D-4523-B7A4-E9EF13CD6BCD}" type="slidenum">
              <a:rPr lang="nl-NL"/>
              <a:pPr/>
              <a:t>‹#›</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en-US"/>
              <a:t>Urban Mobility Changemaker Bootcamp, Brussels</a:t>
            </a:r>
            <a:endParaRPr lang="nl-NL"/>
          </a:p>
        </p:txBody>
      </p:sp>
      <p:sp>
        <p:nvSpPr>
          <p:cNvPr id="7" name="Tijdelijke aanduiding voor datum 3"/>
          <p:cNvSpPr>
            <a:spLocks noGrp="1"/>
          </p:cNvSpPr>
          <p:nvPr>
            <p:ph type="dt" sz="half" idx="12"/>
          </p:nvPr>
        </p:nvSpPr>
        <p:spPr/>
        <p:txBody>
          <a:bodyPr/>
          <a:lstStyle>
            <a:lvl1pPr>
              <a:defRPr/>
            </a:lvl1pPr>
          </a:lstStyle>
          <a:p>
            <a:r>
              <a:rPr lang="sv-SE"/>
              <a:t>22 November 2022</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sv-SE"/>
              <a:t>22 November 2022</a:t>
            </a:r>
            <a:endParaRPr lang="nl-NL"/>
          </a:p>
        </p:txBody>
      </p:sp>
      <p:sp>
        <p:nvSpPr>
          <p:cNvPr id="5" name="Footer Placeholder 4"/>
          <p:cNvSpPr>
            <a:spLocks noGrp="1"/>
          </p:cNvSpPr>
          <p:nvPr>
            <p:ph type="ftr" sz="quarter" idx="11"/>
          </p:nvPr>
        </p:nvSpPr>
        <p:spPr/>
        <p:txBody>
          <a:bodyPr/>
          <a:lstStyle/>
          <a:p>
            <a:pPr>
              <a:defRPr/>
            </a:pPr>
            <a:r>
              <a:rPr lang="en-US"/>
              <a:t>Urban Mobility Changemaker Bootcamp, Brussels</a:t>
            </a:r>
            <a:endParaRPr lang="nl-NL"/>
          </a:p>
        </p:txBody>
      </p:sp>
      <p:sp>
        <p:nvSpPr>
          <p:cNvPr id="6" name="Slide Number Placeholder 5"/>
          <p:cNvSpPr>
            <a:spLocks noGrp="1"/>
          </p:cNvSpPr>
          <p:nvPr>
            <p:ph type="sldNum" sz="quarter" idx="12"/>
          </p:nvPr>
        </p:nvSpPr>
        <p:spPr/>
        <p:txBody>
          <a:bodyPr/>
          <a:lstStyle/>
          <a:p>
            <a:pPr>
              <a:defRPr/>
            </a:pPr>
            <a:r>
              <a:rPr lang="nl-NL" altLang="en-US"/>
              <a:t>PAGE </a:t>
            </a:r>
            <a:fld id="{5E7CBE34-4331-45B7-8F92-4D404880746A}" type="slidenum">
              <a:rPr lang="nl-NL" altLang="en-US" smtClean="0"/>
              <a:pPr>
                <a:defRPr/>
              </a:pPr>
              <a:t>‹#›</a:t>
            </a:fld>
            <a:endParaRPr lang="nl-NL" altLang="en-US"/>
          </a:p>
        </p:txBody>
      </p:sp>
    </p:spTree>
    <p:extLst>
      <p:ext uri="{BB962C8B-B14F-4D97-AF65-F5344CB8AC3E}">
        <p14:creationId xmlns:p14="http://schemas.microsoft.com/office/powerpoint/2010/main" val="246664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inhoud 2"/>
          <p:cNvSpPr>
            <a:spLocks noGrp="1"/>
          </p:cNvSpPr>
          <p:nvPr>
            <p:ph idx="1"/>
          </p:nvPr>
        </p:nvSpPr>
        <p:spPr>
          <a:xfrm>
            <a:off x="1800000" y="1800000"/>
            <a:ext cx="13748400" cy="6120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A56B6EE0-F58C-4C0C-8530-77E69345411A}" type="slidenum">
              <a:rPr lang="nl-NL"/>
              <a:pPr/>
              <a:t>‹#›</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en-US"/>
              <a:t>Urban Mobility Changemaker Bootcamp, Brussels</a:t>
            </a:r>
            <a:endParaRPr lang="nl-NL"/>
          </a:p>
        </p:txBody>
      </p:sp>
      <p:sp>
        <p:nvSpPr>
          <p:cNvPr id="7" name="Tijdelijke aanduiding voor datum 3"/>
          <p:cNvSpPr>
            <a:spLocks noGrp="1"/>
          </p:cNvSpPr>
          <p:nvPr>
            <p:ph type="dt" sz="half" idx="12"/>
          </p:nvPr>
        </p:nvSpPr>
        <p:spPr/>
        <p:txBody>
          <a:bodyPr/>
          <a:lstStyle>
            <a:lvl1pPr>
              <a:defRPr/>
            </a:lvl1pPr>
          </a:lstStyle>
          <a:p>
            <a:r>
              <a:rPr lang="sv-SE"/>
              <a:t>22 November 2022</a:t>
            </a:r>
            <a:endParaRPr lang="nl-NL"/>
          </a:p>
        </p:txBody>
      </p:sp>
    </p:spTree>
    <p:extLst>
      <p:ext uri="{BB962C8B-B14F-4D97-AF65-F5344CB8AC3E}">
        <p14:creationId xmlns:p14="http://schemas.microsoft.com/office/powerpoint/2010/main" val="423587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inhoud 2"/>
          <p:cNvSpPr>
            <a:spLocks noGrp="1"/>
          </p:cNvSpPr>
          <p:nvPr>
            <p:ph sz="half" idx="1"/>
          </p:nvPr>
        </p:nvSpPr>
        <p:spPr>
          <a:xfrm>
            <a:off x="1800001" y="1800000"/>
            <a:ext cx="6604358"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inhoud 3"/>
          <p:cNvSpPr>
            <a:spLocks noGrp="1"/>
          </p:cNvSpPr>
          <p:nvPr>
            <p:ph sz="half" idx="2"/>
          </p:nvPr>
        </p:nvSpPr>
        <p:spPr>
          <a:xfrm>
            <a:off x="8884609" y="1800000"/>
            <a:ext cx="6663792"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ianummer 5"/>
          <p:cNvSpPr>
            <a:spLocks noGrp="1"/>
          </p:cNvSpPr>
          <p:nvPr>
            <p:ph type="sldNum" sz="quarter" idx="10"/>
          </p:nvPr>
        </p:nvSpPr>
        <p:spPr/>
        <p:txBody>
          <a:bodyPr/>
          <a:lstStyle>
            <a:lvl1pPr>
              <a:defRPr/>
            </a:lvl1pPr>
          </a:lstStyle>
          <a:p>
            <a:fld id="{6E2A5D9D-AB88-491F-8F6E-1E717735075F}" type="slidenum">
              <a:rPr lang="nl-NL"/>
              <a:pPr/>
              <a:t>‹#›</a:t>
            </a:fld>
            <a:endParaRPr lang="nl-NL"/>
          </a:p>
        </p:txBody>
      </p:sp>
      <p:sp>
        <p:nvSpPr>
          <p:cNvPr id="8" name="Tijdelijke aanduiding voor voettekst 4"/>
          <p:cNvSpPr>
            <a:spLocks noGrp="1"/>
          </p:cNvSpPr>
          <p:nvPr>
            <p:ph type="ftr" sz="quarter" idx="11"/>
          </p:nvPr>
        </p:nvSpPr>
        <p:spPr>
          <a:xfrm>
            <a:off x="1800225" y="8916988"/>
            <a:ext cx="7615238" cy="519112"/>
          </a:xfrm>
          <a:prstGeom prst="rect">
            <a:avLst/>
          </a:prstGeom>
        </p:spPr>
        <p:txBody>
          <a:bodyPr/>
          <a:lstStyle>
            <a:lvl1pPr>
              <a:defRPr/>
            </a:lvl1pPr>
          </a:lstStyle>
          <a:p>
            <a:pPr>
              <a:defRPr/>
            </a:pPr>
            <a:r>
              <a:rPr lang="en-US"/>
              <a:t>Urban Mobility Changemaker Bootcamp, Brussels</a:t>
            </a:r>
            <a:endParaRPr lang="nl-NL"/>
          </a:p>
        </p:txBody>
      </p:sp>
      <p:sp>
        <p:nvSpPr>
          <p:cNvPr id="9" name="Tijdelijke aanduiding voor datum 3"/>
          <p:cNvSpPr>
            <a:spLocks noGrp="1"/>
          </p:cNvSpPr>
          <p:nvPr>
            <p:ph type="dt" sz="half" idx="12"/>
          </p:nvPr>
        </p:nvSpPr>
        <p:spPr/>
        <p:txBody>
          <a:bodyPr/>
          <a:lstStyle>
            <a:lvl1pPr>
              <a:defRPr/>
            </a:lvl1pPr>
          </a:lstStyle>
          <a:p>
            <a:r>
              <a:rPr lang="sv-SE"/>
              <a:t>22 November 2022</a:t>
            </a:r>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tekst 2"/>
          <p:cNvSpPr>
            <a:spLocks noGrp="1"/>
          </p:cNvSpPr>
          <p:nvPr>
            <p:ph type="body" idx="1"/>
          </p:nvPr>
        </p:nvSpPr>
        <p:spPr>
          <a:xfrm>
            <a:off x="1799999" y="1800000"/>
            <a:ext cx="6604359"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nl-NL"/>
              <a:t>Klik om de modelstijlen te bewerken</a:t>
            </a:r>
          </a:p>
        </p:txBody>
      </p:sp>
      <p:sp>
        <p:nvSpPr>
          <p:cNvPr id="7" name="Tijdelijke aanduiding voor inhoud 3"/>
          <p:cNvSpPr>
            <a:spLocks noGrp="1"/>
          </p:cNvSpPr>
          <p:nvPr>
            <p:ph sz="half" idx="2"/>
          </p:nvPr>
        </p:nvSpPr>
        <p:spPr>
          <a:xfrm>
            <a:off x="1800001" y="2700000"/>
            <a:ext cx="6604358"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tekst 4"/>
          <p:cNvSpPr>
            <a:spLocks noGrp="1"/>
          </p:cNvSpPr>
          <p:nvPr>
            <p:ph type="body" sz="quarter" idx="3"/>
          </p:nvPr>
        </p:nvSpPr>
        <p:spPr>
          <a:xfrm>
            <a:off x="8884608" y="1800000"/>
            <a:ext cx="6662883"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nl-NL"/>
              <a:t>Klik om de modelstijlen te bewerken</a:t>
            </a:r>
          </a:p>
        </p:txBody>
      </p:sp>
      <p:sp>
        <p:nvSpPr>
          <p:cNvPr id="9" name="Tijdelijke aanduiding voor inhoud 5"/>
          <p:cNvSpPr>
            <a:spLocks noGrp="1"/>
          </p:cNvSpPr>
          <p:nvPr>
            <p:ph sz="quarter" idx="4"/>
          </p:nvPr>
        </p:nvSpPr>
        <p:spPr>
          <a:xfrm>
            <a:off x="8884609" y="2700000"/>
            <a:ext cx="6663792"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5"/>
          <p:cNvSpPr>
            <a:spLocks noGrp="1"/>
          </p:cNvSpPr>
          <p:nvPr>
            <p:ph type="sldNum" sz="quarter" idx="10"/>
          </p:nvPr>
        </p:nvSpPr>
        <p:spPr/>
        <p:txBody>
          <a:bodyPr/>
          <a:lstStyle>
            <a:lvl1pPr>
              <a:defRPr/>
            </a:lvl1pPr>
          </a:lstStyle>
          <a:p>
            <a:fld id="{7D3202D7-9571-4AC9-8B89-6A59FB756992}" type="slidenum">
              <a:rPr lang="nl-NL"/>
              <a:pPr/>
              <a:t>‹#›</a:t>
            </a:fld>
            <a:endParaRPr lang="nl-NL"/>
          </a:p>
        </p:txBody>
      </p:sp>
      <p:sp>
        <p:nvSpPr>
          <p:cNvPr id="11" name="Tijdelijke aanduiding voor voettekst 4"/>
          <p:cNvSpPr>
            <a:spLocks noGrp="1"/>
          </p:cNvSpPr>
          <p:nvPr>
            <p:ph type="ftr" sz="quarter" idx="11"/>
          </p:nvPr>
        </p:nvSpPr>
        <p:spPr>
          <a:xfrm>
            <a:off x="1800225" y="8916988"/>
            <a:ext cx="7615238" cy="519112"/>
          </a:xfrm>
          <a:prstGeom prst="rect">
            <a:avLst/>
          </a:prstGeom>
        </p:spPr>
        <p:txBody>
          <a:bodyPr/>
          <a:lstStyle>
            <a:lvl1pPr>
              <a:defRPr/>
            </a:lvl1pPr>
          </a:lstStyle>
          <a:p>
            <a:pPr>
              <a:defRPr/>
            </a:pPr>
            <a:r>
              <a:rPr lang="en-US"/>
              <a:t>Urban Mobility Changemaker Bootcamp, Brussels</a:t>
            </a:r>
            <a:endParaRPr lang="nl-NL"/>
          </a:p>
        </p:txBody>
      </p:sp>
      <p:sp>
        <p:nvSpPr>
          <p:cNvPr id="12" name="Tijdelijke aanduiding voor datum 3"/>
          <p:cNvSpPr>
            <a:spLocks noGrp="1"/>
          </p:cNvSpPr>
          <p:nvPr>
            <p:ph type="dt" sz="half" idx="12"/>
          </p:nvPr>
        </p:nvSpPr>
        <p:spPr/>
        <p:txBody>
          <a:bodyPr/>
          <a:lstStyle>
            <a:lvl1pPr>
              <a:defRPr/>
            </a:lvl1pPr>
          </a:lstStyle>
          <a:p>
            <a:r>
              <a:rPr lang="sv-SE"/>
              <a:t>22 November 2022</a:t>
            </a:r>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6" name="Tijdelijke aanduiding voor afbeelding 2"/>
          <p:cNvSpPr>
            <a:spLocks noGrp="1"/>
          </p:cNvSpPr>
          <p:nvPr>
            <p:ph type="pic" idx="1"/>
          </p:nvPr>
        </p:nvSpPr>
        <p:spPr>
          <a:xfrm>
            <a:off x="2637861" y="554351"/>
            <a:ext cx="11932361" cy="6711476"/>
          </a:xfrm>
        </p:spPr>
        <p:txBody>
          <a:bodyPr rtlCol="0">
            <a:noAutofit/>
          </a:bodyPr>
          <a:lstStyle>
            <a:lvl1pPr marL="0" indent="0">
              <a:buNone/>
              <a:defRPr sz="4600"/>
            </a:lvl1pPr>
            <a:lvl2pPr marL="650276" indent="0">
              <a:buNone/>
              <a:defRPr sz="4000"/>
            </a:lvl2pPr>
            <a:lvl3pPr marL="1300551" indent="0">
              <a:buNone/>
              <a:defRPr sz="3400"/>
            </a:lvl3pPr>
            <a:lvl4pPr marL="1950827" indent="0">
              <a:buNone/>
              <a:defRPr sz="2800"/>
            </a:lvl4pPr>
            <a:lvl5pPr marL="2601102" indent="0">
              <a:buNone/>
              <a:defRPr sz="2800"/>
            </a:lvl5pPr>
            <a:lvl6pPr marL="3251378" indent="0">
              <a:buNone/>
              <a:defRPr sz="2800"/>
            </a:lvl6pPr>
            <a:lvl7pPr marL="3901653" indent="0">
              <a:buNone/>
              <a:defRPr sz="2800"/>
            </a:lvl7pPr>
            <a:lvl8pPr marL="4551929" indent="0">
              <a:buNone/>
              <a:defRPr sz="2800"/>
            </a:lvl8pPr>
            <a:lvl9pPr marL="5202204" indent="0">
              <a:buNone/>
              <a:defRPr sz="2800"/>
            </a:lvl9pPr>
          </a:lstStyle>
          <a:p>
            <a:pPr lvl="0"/>
            <a:r>
              <a:rPr lang="nl-NL" noProof="0"/>
              <a:t>Klik op het pictogram als u een afbeelding wilt toevoegen</a:t>
            </a:r>
          </a:p>
        </p:txBody>
      </p:sp>
      <p:sp>
        <p:nvSpPr>
          <p:cNvPr id="7" name="Tijdelijke aanduiding voor tekst 3"/>
          <p:cNvSpPr>
            <a:spLocks noGrp="1"/>
          </p:cNvSpPr>
          <p:nvPr>
            <p:ph type="body" sz="half" idx="2"/>
          </p:nvPr>
        </p:nvSpPr>
        <p:spPr>
          <a:xfrm>
            <a:off x="2637861" y="7265828"/>
            <a:ext cx="11932361" cy="796768"/>
          </a:xfrm>
        </p:spPr>
        <p:txBody>
          <a:bodyPr/>
          <a:lstStyle>
            <a:lvl1pPr marL="0" indent="0" algn="ctr">
              <a:buNone/>
              <a:defRPr sz="18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nl-NL"/>
              <a:t>Klik om de modelstijlen te bewerken</a:t>
            </a:r>
          </a:p>
        </p:txBody>
      </p:sp>
      <p:sp>
        <p:nvSpPr>
          <p:cNvPr id="4" name="Tijdelijke aanduiding voor dianummer 5"/>
          <p:cNvSpPr>
            <a:spLocks noGrp="1"/>
          </p:cNvSpPr>
          <p:nvPr>
            <p:ph type="sldNum" sz="quarter" idx="10"/>
          </p:nvPr>
        </p:nvSpPr>
        <p:spPr/>
        <p:txBody>
          <a:bodyPr/>
          <a:lstStyle>
            <a:lvl1pPr>
              <a:defRPr/>
            </a:lvl1pPr>
          </a:lstStyle>
          <a:p>
            <a:fld id="{1BBD85EF-D163-4627-99E4-8BA9A959F857}" type="slidenum">
              <a:rPr lang="nl-NL"/>
              <a:pPr/>
              <a:t>‹#›</a:t>
            </a:fld>
            <a:endParaRPr lang="nl-NL"/>
          </a:p>
        </p:txBody>
      </p:sp>
      <p:sp>
        <p:nvSpPr>
          <p:cNvPr id="5" name="Tijdelijke aanduiding voor voettekst 4"/>
          <p:cNvSpPr>
            <a:spLocks noGrp="1"/>
          </p:cNvSpPr>
          <p:nvPr>
            <p:ph type="ftr" sz="quarter" idx="11"/>
          </p:nvPr>
        </p:nvSpPr>
        <p:spPr>
          <a:xfrm>
            <a:off x="1800225" y="8916988"/>
            <a:ext cx="7615238" cy="519112"/>
          </a:xfrm>
          <a:prstGeom prst="rect">
            <a:avLst/>
          </a:prstGeom>
        </p:spPr>
        <p:txBody>
          <a:bodyPr/>
          <a:lstStyle>
            <a:lvl1pPr>
              <a:defRPr/>
            </a:lvl1pPr>
          </a:lstStyle>
          <a:p>
            <a:pPr>
              <a:defRPr/>
            </a:pPr>
            <a:r>
              <a:rPr lang="en-US"/>
              <a:t>Urban Mobility Changemaker Bootcamp, Brussels</a:t>
            </a:r>
            <a:endParaRPr lang="nl-NL"/>
          </a:p>
        </p:txBody>
      </p:sp>
      <p:sp>
        <p:nvSpPr>
          <p:cNvPr id="8" name="Tijdelijke aanduiding voor datum 3"/>
          <p:cNvSpPr>
            <a:spLocks noGrp="1"/>
          </p:cNvSpPr>
          <p:nvPr>
            <p:ph type="dt" sz="half" idx="12"/>
          </p:nvPr>
        </p:nvSpPr>
        <p:spPr/>
        <p:txBody>
          <a:bodyPr/>
          <a:lstStyle>
            <a:lvl1pPr>
              <a:defRPr/>
            </a:lvl1pPr>
          </a:lstStyle>
          <a:p>
            <a:r>
              <a:rPr lang="sv-SE"/>
              <a:t>22 November 2022</a:t>
            </a:r>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a:extLst>
              <a:ext uri="{28A0092B-C50C-407E-A947-70E740481C1C}">
                <a14:useLocalDpi xmlns:a14="http://schemas.microsoft.com/office/drawing/2010/main"/>
              </a:ext>
            </a:extLst>
          </a:blip>
          <a:srcRect l="27231" t="40906" r="20988" b="17529"/>
          <a:stretch>
            <a:fillRect/>
          </a:stretch>
        </p:blipFill>
        <p:spPr bwMode="auto">
          <a:xfrm>
            <a:off x="475827" y="4823203"/>
            <a:ext cx="16394960" cy="460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871786" y="2047600"/>
            <a:ext cx="15520163" cy="1221034"/>
          </a:xfrm>
        </p:spPr>
        <p:txBody>
          <a:bodyPr lIns="90000" anchor="t">
            <a:noAutofit/>
          </a:bodyPr>
          <a:lstStyle>
            <a:lvl1pPr algn="l">
              <a:lnSpc>
                <a:spcPct val="90000"/>
              </a:lnSpc>
              <a:defRPr sz="6829"/>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871786" y="3268634"/>
            <a:ext cx="15520163" cy="1348764"/>
          </a:xfrm>
        </p:spPr>
        <p:txBody>
          <a:bodyPr lIns="108000" rIns="90000">
            <a:noAutofit/>
          </a:bodyPr>
          <a:lstStyle>
            <a:lvl1pPr marL="0" indent="0" algn="l">
              <a:lnSpc>
                <a:spcPct val="90000"/>
              </a:lnSpc>
              <a:buNone/>
              <a:defRPr sz="3794">
                <a:solidFill>
                  <a:schemeClr val="tx1"/>
                </a:solidFill>
              </a:defRPr>
            </a:lvl1pPr>
            <a:lvl2pPr marL="867263" indent="0" algn="ctr">
              <a:buNone/>
              <a:defRPr sz="3794"/>
            </a:lvl2pPr>
            <a:lvl3pPr marL="1734525" indent="0" algn="ctr">
              <a:buNone/>
              <a:defRPr sz="3414"/>
            </a:lvl3pPr>
            <a:lvl4pPr marL="2601788" indent="0" algn="ctr">
              <a:buNone/>
              <a:defRPr sz="3035"/>
            </a:lvl4pPr>
            <a:lvl5pPr marL="3469051" indent="0" algn="ctr">
              <a:buNone/>
              <a:defRPr sz="3035"/>
            </a:lvl5pPr>
            <a:lvl6pPr marL="4336313" indent="0" algn="ctr">
              <a:buNone/>
              <a:defRPr sz="3035"/>
            </a:lvl6pPr>
            <a:lvl7pPr marL="5203576" indent="0" algn="ctr">
              <a:buNone/>
              <a:defRPr sz="3035"/>
            </a:lvl7pPr>
            <a:lvl8pPr marL="6070839" indent="0" algn="ctr">
              <a:buNone/>
              <a:defRPr sz="3035"/>
            </a:lvl8pPr>
            <a:lvl9pPr marL="6938101" indent="0" algn="ctr">
              <a:buNone/>
              <a:defRPr sz="3035"/>
            </a:lvl9pPr>
          </a:lstStyle>
          <a:p>
            <a:r>
              <a:rPr lang="en-US"/>
              <a:t>Click to edit Master subtitle style</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p:nvGrpSpPr>
        <p:grpSpPr>
          <a:xfrm>
            <a:off x="0" y="0"/>
            <a:ext cx="2224821" cy="2240445"/>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p:nvCxnSpPr>
        <p:spPr>
          <a:xfrm>
            <a:off x="469836" y="9279221"/>
            <a:ext cx="1640095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6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2611028" y="796201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sz="4932"/>
          </a:p>
        </p:txBody>
      </p:sp>
      <p:sp>
        <p:nvSpPr>
          <p:cNvPr id="3" name="AutoShape 14"/>
          <p:cNvSpPr>
            <a:spLocks noChangeAspect="1" noChangeArrowheads="1" noTextEdit="1"/>
          </p:cNvSpPr>
          <p:nvPr/>
        </p:nvSpPr>
        <p:spPr bwMode="auto">
          <a:xfrm>
            <a:off x="-6797102" y="5784805"/>
            <a:ext cx="27522691" cy="330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sz="4932"/>
          </a:p>
        </p:txBody>
      </p:sp>
      <p:pic>
        <p:nvPicPr>
          <p:cNvPr id="5" name="Bildobjekt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091375" y="633153"/>
            <a:ext cx="2620061" cy="41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p:nvPicPr>
        <p:blipFill>
          <a:blip r:embed="rId3">
            <a:extLst>
              <a:ext uri="{28A0092B-C50C-407E-A947-70E740481C1C}">
                <a14:useLocalDpi xmlns:a14="http://schemas.microsoft.com/office/drawing/2010/main"/>
              </a:ext>
            </a:extLst>
          </a:blip>
          <a:srcRect l="27231" t="40906" r="20988" b="17529"/>
          <a:stretch>
            <a:fillRect/>
          </a:stretch>
        </p:blipFill>
        <p:spPr bwMode="auto">
          <a:xfrm>
            <a:off x="475827" y="4823203"/>
            <a:ext cx="16394960" cy="460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p:nvGrpSpPr>
        <p:grpSpPr>
          <a:xfrm>
            <a:off x="0" y="0"/>
            <a:ext cx="2224821" cy="2240445"/>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p:nvCxnSpPr>
        <p:spPr>
          <a:xfrm>
            <a:off x="469836" y="9279221"/>
            <a:ext cx="1640095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871786" y="2047600"/>
            <a:ext cx="15520163" cy="1221034"/>
          </a:xfrm>
        </p:spPr>
        <p:txBody>
          <a:bodyPr lIns="90000" anchor="t">
            <a:noAutofit/>
          </a:bodyPr>
          <a:lstStyle>
            <a:lvl1pPr algn="l">
              <a:lnSpc>
                <a:spcPct val="90000"/>
              </a:lnSpc>
              <a:defRPr sz="6829"/>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871786" y="3268634"/>
            <a:ext cx="15520163" cy="1348764"/>
          </a:xfrm>
        </p:spPr>
        <p:txBody>
          <a:bodyPr lIns="108000" rIns="90000">
            <a:noAutofit/>
          </a:bodyPr>
          <a:lstStyle>
            <a:lvl1pPr marL="0" indent="0" algn="l">
              <a:lnSpc>
                <a:spcPct val="90000"/>
              </a:lnSpc>
              <a:buNone/>
              <a:defRPr sz="3794">
                <a:solidFill>
                  <a:schemeClr val="tx1"/>
                </a:solidFill>
              </a:defRPr>
            </a:lvl1pPr>
            <a:lvl2pPr marL="867263" indent="0" algn="ctr">
              <a:buNone/>
              <a:defRPr sz="3794"/>
            </a:lvl2pPr>
            <a:lvl3pPr marL="1734525" indent="0" algn="ctr">
              <a:buNone/>
              <a:defRPr sz="3414"/>
            </a:lvl3pPr>
            <a:lvl4pPr marL="2601788" indent="0" algn="ctr">
              <a:buNone/>
              <a:defRPr sz="3035"/>
            </a:lvl4pPr>
            <a:lvl5pPr marL="3469051" indent="0" algn="ctr">
              <a:buNone/>
              <a:defRPr sz="3035"/>
            </a:lvl5pPr>
            <a:lvl6pPr marL="4336313" indent="0" algn="ctr">
              <a:buNone/>
              <a:defRPr sz="3035"/>
            </a:lvl6pPr>
            <a:lvl7pPr marL="5203576" indent="0" algn="ctr">
              <a:buNone/>
              <a:defRPr sz="3035"/>
            </a:lvl7pPr>
            <a:lvl8pPr marL="6070839" indent="0" algn="ctr">
              <a:buNone/>
              <a:defRPr sz="3035"/>
            </a:lvl8pPr>
            <a:lvl9pPr marL="6938101" indent="0" algn="ctr">
              <a:buNone/>
              <a:defRPr sz="3035"/>
            </a:lvl9pPr>
          </a:lstStyle>
          <a:p>
            <a:r>
              <a:rPr lang="en-US"/>
              <a:t>Click to edit Master subtitle style</a:t>
            </a:r>
            <a:endParaRPr lang="en-GB" dirty="0"/>
          </a:p>
        </p:txBody>
      </p:sp>
    </p:spTree>
    <p:extLst>
      <p:ext uri="{BB962C8B-B14F-4D97-AF65-F5344CB8AC3E}">
        <p14:creationId xmlns:p14="http://schemas.microsoft.com/office/powerpoint/2010/main" val="152201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en-US"/>
              <a:t>Click to edit Master title style</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4807B15A-DD1C-4A15-B70E-090A38ED726E}" type="slidenum">
              <a:rPr lang="nl-NL" smtClean="0"/>
              <a:pPr/>
              <a:t>‹#›</a:t>
            </a:fld>
            <a:endParaRPr lang="nl-NL"/>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2014666" y="2110127"/>
            <a:ext cx="14341069" cy="6851652"/>
          </a:xfrm>
        </p:spPr>
        <p:txBody>
          <a:bodyPr/>
          <a:lstStyle>
            <a:lvl1pPr>
              <a:defRPr sz="3035"/>
            </a:lvl1pPr>
            <a:lvl2pPr>
              <a:defRPr sz="2656"/>
            </a:lvl2pPr>
            <a:lvl3pPr>
              <a:defRPr sz="2276"/>
            </a:lvl3pPr>
            <a:lvl4pPr>
              <a:defRPr sz="2276"/>
            </a:lvl4pPr>
            <a:lvl5pPr>
              <a:defRPr sz="227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0446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en-US"/>
              <a:t>Click to edit Master title style</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4807B15A-DD1C-4A15-B70E-090A38ED726E}" type="slidenum">
              <a:rPr lang="nl-NL" smtClean="0"/>
              <a:pPr/>
              <a:t>‹#›</a:t>
            </a:fld>
            <a:endParaRPr lang="nl-NL"/>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2014666" y="2116956"/>
            <a:ext cx="6501838" cy="7173061"/>
          </a:xfrm>
        </p:spPr>
        <p:txBody>
          <a:bodyPr/>
          <a:lstStyle>
            <a:lvl1pPr>
              <a:spcBef>
                <a:spcPts val="1138"/>
              </a:spcBef>
              <a:defRPr sz="2656"/>
            </a:lvl1pPr>
            <a:lvl2pPr>
              <a:defRPr sz="2276"/>
            </a:lvl2pPr>
            <a:lvl3pPr>
              <a:defRPr sz="2276"/>
            </a:lvl3pPr>
            <a:lvl4pPr>
              <a:defRPr sz="2087"/>
            </a:lvl4pPr>
            <a:lvl5pPr>
              <a:defRPr sz="208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8673307" y="2116956"/>
            <a:ext cx="6501833" cy="7173061"/>
          </a:xfrm>
        </p:spPr>
        <p:txBody>
          <a:bodyPr/>
          <a:lstStyle>
            <a:lvl1pPr>
              <a:spcBef>
                <a:spcPts val="1138"/>
              </a:spcBef>
              <a:defRPr sz="2656"/>
            </a:lvl1pPr>
            <a:lvl2pPr>
              <a:defRPr sz="2276"/>
            </a:lvl2pPr>
            <a:lvl3pPr>
              <a:defRPr sz="2276"/>
            </a:lvl3pPr>
            <a:lvl4pPr>
              <a:defRPr sz="2087"/>
            </a:lvl4pPr>
            <a:lvl5pPr>
              <a:defRPr sz="208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9627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en-US"/>
              <a:t>Click to edit Master title style</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4807B15A-DD1C-4A15-B70E-090A38ED726E}" type="slidenum">
              <a:rPr lang="nl-NL" smtClean="0"/>
              <a:pPr/>
              <a:t>‹#›</a:t>
            </a:fld>
            <a:endParaRPr lang="nl-NL"/>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2014666" y="2765700"/>
            <a:ext cx="6501838" cy="6196079"/>
          </a:xfrm>
        </p:spPr>
        <p:txBody>
          <a:bodyPr/>
          <a:lstStyle>
            <a:lvl1pPr>
              <a:spcBef>
                <a:spcPts val="1138"/>
              </a:spcBef>
              <a:defRPr sz="2656"/>
            </a:lvl1pPr>
            <a:lvl2pPr>
              <a:defRPr sz="2276"/>
            </a:lvl2pPr>
            <a:lvl3pPr>
              <a:defRPr sz="2276"/>
            </a:lvl3pPr>
            <a:lvl4pPr>
              <a:defRPr sz="2087"/>
            </a:lvl4pPr>
            <a:lvl5pPr>
              <a:defRPr sz="208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8673307" y="2765700"/>
            <a:ext cx="6501833" cy="6196079"/>
          </a:xfrm>
        </p:spPr>
        <p:txBody>
          <a:bodyPr/>
          <a:lstStyle>
            <a:lvl1pPr>
              <a:spcBef>
                <a:spcPts val="1138"/>
              </a:spcBef>
              <a:defRPr sz="2656"/>
            </a:lvl1pPr>
            <a:lvl2pPr>
              <a:defRPr sz="2276"/>
            </a:lvl2pPr>
            <a:lvl3pPr>
              <a:defRPr sz="2276"/>
            </a:lvl3pPr>
            <a:lvl4pPr>
              <a:defRPr sz="2087"/>
            </a:lvl4pPr>
            <a:lvl5pPr>
              <a:defRPr sz="208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2014665" y="1994036"/>
            <a:ext cx="6501835" cy="621660"/>
          </a:xfrm>
        </p:spPr>
        <p:txBody>
          <a:bodyPr anchor="b">
            <a:noAutofit/>
          </a:bodyPr>
          <a:lstStyle>
            <a:lvl1pPr marL="0" indent="0">
              <a:buNone/>
              <a:defRPr sz="3035" b="0">
                <a:solidFill>
                  <a:schemeClr val="tx1"/>
                </a:solidFill>
              </a:defRPr>
            </a:lvl1pPr>
            <a:lvl2pPr marL="867263" indent="0">
              <a:buNone/>
              <a:defRPr sz="3794" b="1"/>
            </a:lvl2pPr>
            <a:lvl3pPr marL="1734525" indent="0">
              <a:buNone/>
              <a:defRPr sz="3414" b="1"/>
            </a:lvl3pPr>
            <a:lvl4pPr marL="2601788" indent="0">
              <a:buNone/>
              <a:defRPr sz="3035" b="1"/>
            </a:lvl4pPr>
            <a:lvl5pPr marL="3469051" indent="0">
              <a:buNone/>
              <a:defRPr sz="3035" b="1"/>
            </a:lvl5pPr>
            <a:lvl6pPr marL="4336313" indent="0">
              <a:buNone/>
              <a:defRPr sz="3035" b="1"/>
            </a:lvl6pPr>
            <a:lvl7pPr marL="5203576" indent="0">
              <a:buNone/>
              <a:defRPr sz="3035" b="1"/>
            </a:lvl7pPr>
            <a:lvl8pPr marL="6070839" indent="0">
              <a:buNone/>
              <a:defRPr sz="3035" b="1"/>
            </a:lvl8pPr>
            <a:lvl9pPr marL="6938101" indent="0">
              <a:buNone/>
              <a:defRPr sz="3035" b="1"/>
            </a:lvl9pPr>
          </a:lstStyle>
          <a:p>
            <a:pPr lvl="0"/>
            <a:r>
              <a:rPr lang="en-US"/>
              <a:t>Click to edit Master text styles</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8673307" y="1994036"/>
            <a:ext cx="6501833" cy="621660"/>
          </a:xfrm>
        </p:spPr>
        <p:txBody>
          <a:bodyPr anchor="b">
            <a:noAutofit/>
          </a:bodyPr>
          <a:lstStyle>
            <a:lvl1pPr marL="0" indent="0">
              <a:buNone/>
              <a:defRPr sz="3035" b="0">
                <a:solidFill>
                  <a:schemeClr val="tx1"/>
                </a:solidFill>
              </a:defRPr>
            </a:lvl1pPr>
            <a:lvl2pPr marL="867263" indent="0">
              <a:buNone/>
              <a:defRPr sz="3794" b="1"/>
            </a:lvl2pPr>
            <a:lvl3pPr marL="1734525" indent="0">
              <a:buNone/>
              <a:defRPr sz="3414" b="1"/>
            </a:lvl3pPr>
            <a:lvl4pPr marL="2601788" indent="0">
              <a:buNone/>
              <a:defRPr sz="3035" b="1"/>
            </a:lvl4pPr>
            <a:lvl5pPr marL="3469051" indent="0">
              <a:buNone/>
              <a:defRPr sz="3035" b="1"/>
            </a:lvl5pPr>
            <a:lvl6pPr marL="4336313" indent="0">
              <a:buNone/>
              <a:defRPr sz="3035" b="1"/>
            </a:lvl6pPr>
            <a:lvl7pPr marL="5203576" indent="0">
              <a:buNone/>
              <a:defRPr sz="3035" b="1"/>
            </a:lvl7pPr>
            <a:lvl8pPr marL="6070839" indent="0">
              <a:buNone/>
              <a:defRPr sz="3035" b="1"/>
            </a:lvl8pPr>
            <a:lvl9pPr marL="6938101" indent="0">
              <a:buNone/>
              <a:defRPr sz="3035" b="1"/>
            </a:lvl9pPr>
          </a:lstStyle>
          <a:p>
            <a:pPr lvl="0"/>
            <a:r>
              <a:rPr lang="en-US"/>
              <a:t>Click to edit Master text styles</a:t>
            </a:r>
          </a:p>
        </p:txBody>
      </p:sp>
    </p:spTree>
    <p:extLst>
      <p:ext uri="{BB962C8B-B14F-4D97-AF65-F5344CB8AC3E}">
        <p14:creationId xmlns:p14="http://schemas.microsoft.com/office/powerpoint/2010/main" val="22220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a:extLst>
              <a:ext uri="{28A0092B-C50C-407E-A947-70E740481C1C}">
                <a14:useLocalDpi xmlns:a14="http://schemas.microsoft.com/office/drawing/2010/main"/>
              </a:ext>
            </a:extLst>
          </a:blip>
          <a:srcRect l="27231" t="40906" r="20988" b="17529"/>
          <a:stretch>
            <a:fillRect/>
          </a:stretch>
        </p:blipFill>
        <p:spPr bwMode="auto">
          <a:xfrm>
            <a:off x="475827" y="4823203"/>
            <a:ext cx="16394960" cy="460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871786" y="2047600"/>
            <a:ext cx="15520163" cy="1221034"/>
          </a:xfrm>
        </p:spPr>
        <p:txBody>
          <a:bodyPr lIns="90000" anchor="t">
            <a:noAutofit/>
          </a:bodyPr>
          <a:lstStyle>
            <a:lvl1pPr algn="l">
              <a:lnSpc>
                <a:spcPct val="90000"/>
              </a:lnSpc>
              <a:defRPr sz="6829"/>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871786" y="3268634"/>
            <a:ext cx="15520163" cy="1348764"/>
          </a:xfrm>
        </p:spPr>
        <p:txBody>
          <a:bodyPr lIns="108000" rIns="90000">
            <a:noAutofit/>
          </a:bodyPr>
          <a:lstStyle>
            <a:lvl1pPr marL="0" indent="0" algn="l">
              <a:lnSpc>
                <a:spcPct val="90000"/>
              </a:lnSpc>
              <a:buNone/>
              <a:defRPr sz="3794">
                <a:solidFill>
                  <a:schemeClr val="tx1"/>
                </a:solidFill>
              </a:defRPr>
            </a:lvl1pPr>
            <a:lvl2pPr marL="867263" indent="0" algn="ctr">
              <a:buNone/>
              <a:defRPr sz="3794"/>
            </a:lvl2pPr>
            <a:lvl3pPr marL="1734525" indent="0" algn="ctr">
              <a:buNone/>
              <a:defRPr sz="3414"/>
            </a:lvl3pPr>
            <a:lvl4pPr marL="2601788" indent="0" algn="ctr">
              <a:buNone/>
              <a:defRPr sz="3035"/>
            </a:lvl4pPr>
            <a:lvl5pPr marL="3469051" indent="0" algn="ctr">
              <a:buNone/>
              <a:defRPr sz="3035"/>
            </a:lvl5pPr>
            <a:lvl6pPr marL="4336313" indent="0" algn="ctr">
              <a:buNone/>
              <a:defRPr sz="3035"/>
            </a:lvl6pPr>
            <a:lvl7pPr marL="5203576" indent="0" algn="ctr">
              <a:buNone/>
              <a:defRPr sz="3035"/>
            </a:lvl7pPr>
            <a:lvl8pPr marL="6070839" indent="0" algn="ctr">
              <a:buNone/>
              <a:defRPr sz="3035"/>
            </a:lvl8pPr>
            <a:lvl9pPr marL="6938101" indent="0" algn="ctr">
              <a:buNone/>
              <a:defRPr sz="3035"/>
            </a:lvl9pPr>
          </a:lstStyle>
          <a:p>
            <a:r>
              <a:rPr lang="en-US"/>
              <a:t>Click to edit Master subtitle style</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p:nvGrpSpPr>
        <p:grpSpPr>
          <a:xfrm>
            <a:off x="0" y="0"/>
            <a:ext cx="2224821" cy="2240445"/>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p:nvCxnSpPr>
        <p:spPr>
          <a:xfrm>
            <a:off x="469836" y="9279221"/>
            <a:ext cx="1640095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32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en-US"/>
              <a:t>Click to edit Master title style</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4807B15A-DD1C-4A15-B70E-090A38ED726E}" type="slidenum">
              <a:rPr lang="nl-NL" smtClean="0"/>
              <a:pPr/>
              <a:t>‹#›</a:t>
            </a:fld>
            <a:endParaRPr lang="nl-NL"/>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475827" y="2243457"/>
            <a:ext cx="16394959" cy="6718322"/>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86732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en-US"/>
              <a:t>Click to edit Master title style</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4807B15A-DD1C-4A15-B70E-090A38ED726E}" type="slidenum">
              <a:rPr lang="nl-NL" smtClean="0"/>
              <a:pPr/>
              <a:t>‹#›</a:t>
            </a:fld>
            <a:endParaRPr lang="nl-NL"/>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475828" y="2244698"/>
            <a:ext cx="8123271" cy="6717081"/>
          </a:xfrm>
        </p:spPr>
        <p:txBody>
          <a:bodyPr/>
          <a:lstStyle>
            <a:lvl1pPr marL="0" indent="0">
              <a:buNone/>
              <a:defRPr/>
            </a:lvl1pPr>
          </a:lstStyle>
          <a:p>
            <a:r>
              <a:rPr lang="en-US"/>
              <a:t>Click icon to add picture</a:t>
            </a:r>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8747518" y="2244698"/>
            <a:ext cx="8123267" cy="6717081"/>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393660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en-US"/>
              <a:t>Click to edit Master title style</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4807B15A-DD1C-4A15-B70E-090A38ED726E}" type="slidenum">
              <a:rPr lang="nl-NL" smtClean="0"/>
              <a:pPr/>
              <a:t>‹#›</a:t>
            </a:fld>
            <a:endParaRPr lang="nl-NL"/>
          </a:p>
        </p:txBody>
      </p:sp>
    </p:spTree>
    <p:extLst>
      <p:ext uri="{BB962C8B-B14F-4D97-AF65-F5344CB8AC3E}">
        <p14:creationId xmlns:p14="http://schemas.microsoft.com/office/powerpoint/2010/main" val="293541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6" name="Tijdelijke aanduiding voor inhoud 2"/>
          <p:cNvSpPr>
            <a:spLocks noGrp="1"/>
          </p:cNvSpPr>
          <p:nvPr>
            <p:ph idx="1"/>
          </p:nvPr>
        </p:nvSpPr>
        <p:spPr>
          <a:xfrm>
            <a:off x="1800000" y="1800000"/>
            <a:ext cx="13748400" cy="6120000"/>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5"/>
          <p:cNvSpPr>
            <a:spLocks noGrp="1"/>
          </p:cNvSpPr>
          <p:nvPr>
            <p:ph type="sldNum" sz="quarter" idx="10"/>
          </p:nvPr>
        </p:nvSpPr>
        <p:spPr/>
        <p:txBody>
          <a:bodyPr/>
          <a:lstStyle>
            <a:lvl1pPr>
              <a:defRPr/>
            </a:lvl1pPr>
          </a:lstStyle>
          <a:p>
            <a:fld id="{5E245813-7D2D-4523-B7A4-E9EF13CD6BCD}" type="slidenum">
              <a:rPr lang="nl-NL"/>
              <a:pPr/>
              <a:t>‹#›</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en-US"/>
              <a:t>Urban Mobility Changemaker Bootcamp, Brussels</a:t>
            </a:r>
            <a:endParaRPr lang="nl-NL"/>
          </a:p>
        </p:txBody>
      </p:sp>
      <p:sp>
        <p:nvSpPr>
          <p:cNvPr id="7" name="Tijdelijke aanduiding voor datum 3"/>
          <p:cNvSpPr>
            <a:spLocks noGrp="1"/>
          </p:cNvSpPr>
          <p:nvPr>
            <p:ph type="dt" sz="half" idx="12"/>
          </p:nvPr>
        </p:nvSpPr>
        <p:spPr/>
        <p:txBody>
          <a:bodyPr/>
          <a:lstStyle>
            <a:lvl1pPr>
              <a:defRPr/>
            </a:lvl1pPr>
          </a:lstStyle>
          <a:p>
            <a:r>
              <a:rPr lang="sv-SE"/>
              <a:t>22 November 2022</a:t>
            </a:r>
            <a:endParaRPr lang="nl-NL"/>
          </a:p>
        </p:txBody>
      </p:sp>
    </p:spTree>
    <p:extLst>
      <p:ext uri="{BB962C8B-B14F-4D97-AF65-F5344CB8AC3E}">
        <p14:creationId xmlns:p14="http://schemas.microsoft.com/office/powerpoint/2010/main" val="111165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2611028" y="796201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sz="4932"/>
          </a:p>
        </p:txBody>
      </p:sp>
      <p:sp>
        <p:nvSpPr>
          <p:cNvPr id="3" name="AutoShape 14"/>
          <p:cNvSpPr>
            <a:spLocks noChangeAspect="1" noChangeArrowheads="1" noTextEdit="1"/>
          </p:cNvSpPr>
          <p:nvPr/>
        </p:nvSpPr>
        <p:spPr bwMode="auto">
          <a:xfrm>
            <a:off x="-6797102" y="5784805"/>
            <a:ext cx="27522691" cy="330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sz="4932"/>
          </a:p>
        </p:txBody>
      </p:sp>
      <p:pic>
        <p:nvPicPr>
          <p:cNvPr id="5" name="Bildobjekt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091375" y="633153"/>
            <a:ext cx="2620061" cy="41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p:nvPicPr>
        <p:blipFill>
          <a:blip r:embed="rId3">
            <a:extLst>
              <a:ext uri="{28A0092B-C50C-407E-A947-70E740481C1C}">
                <a14:useLocalDpi xmlns:a14="http://schemas.microsoft.com/office/drawing/2010/main"/>
              </a:ext>
            </a:extLst>
          </a:blip>
          <a:srcRect l="27231" t="40906" r="20988" b="17529"/>
          <a:stretch>
            <a:fillRect/>
          </a:stretch>
        </p:blipFill>
        <p:spPr bwMode="auto">
          <a:xfrm>
            <a:off x="475827" y="4823203"/>
            <a:ext cx="16394960" cy="460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p:nvGrpSpPr>
        <p:grpSpPr>
          <a:xfrm>
            <a:off x="0" y="0"/>
            <a:ext cx="2224821" cy="2240445"/>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p:nvCxnSpPr>
        <p:spPr>
          <a:xfrm>
            <a:off x="469836" y="9279221"/>
            <a:ext cx="1640095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871786" y="2047600"/>
            <a:ext cx="15520163" cy="1221034"/>
          </a:xfrm>
        </p:spPr>
        <p:txBody>
          <a:bodyPr lIns="90000" anchor="t">
            <a:noAutofit/>
          </a:bodyPr>
          <a:lstStyle>
            <a:lvl1pPr algn="l">
              <a:lnSpc>
                <a:spcPct val="90000"/>
              </a:lnSpc>
              <a:defRPr sz="6829"/>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871786" y="3268634"/>
            <a:ext cx="15520163" cy="1348764"/>
          </a:xfrm>
        </p:spPr>
        <p:txBody>
          <a:bodyPr lIns="108000" rIns="90000">
            <a:noAutofit/>
          </a:bodyPr>
          <a:lstStyle>
            <a:lvl1pPr marL="0" indent="0" algn="l">
              <a:lnSpc>
                <a:spcPct val="90000"/>
              </a:lnSpc>
              <a:buNone/>
              <a:defRPr sz="3794">
                <a:solidFill>
                  <a:schemeClr val="tx1"/>
                </a:solidFill>
              </a:defRPr>
            </a:lvl1pPr>
            <a:lvl2pPr marL="867263" indent="0" algn="ctr">
              <a:buNone/>
              <a:defRPr sz="3794"/>
            </a:lvl2pPr>
            <a:lvl3pPr marL="1734525" indent="0" algn="ctr">
              <a:buNone/>
              <a:defRPr sz="3414"/>
            </a:lvl3pPr>
            <a:lvl4pPr marL="2601788" indent="0" algn="ctr">
              <a:buNone/>
              <a:defRPr sz="3035"/>
            </a:lvl4pPr>
            <a:lvl5pPr marL="3469051" indent="0" algn="ctr">
              <a:buNone/>
              <a:defRPr sz="3035"/>
            </a:lvl5pPr>
            <a:lvl6pPr marL="4336313" indent="0" algn="ctr">
              <a:buNone/>
              <a:defRPr sz="3035"/>
            </a:lvl6pPr>
            <a:lvl7pPr marL="5203576" indent="0" algn="ctr">
              <a:buNone/>
              <a:defRPr sz="3035"/>
            </a:lvl7pPr>
            <a:lvl8pPr marL="6070839" indent="0" algn="ctr">
              <a:buNone/>
              <a:defRPr sz="3035"/>
            </a:lvl8pPr>
            <a:lvl9pPr marL="6938101" indent="0" algn="ctr">
              <a:buNone/>
              <a:defRPr sz="3035"/>
            </a:lvl9pPr>
          </a:lstStyle>
          <a:p>
            <a:r>
              <a:rPr lang="en-US"/>
              <a:t>Click to edit Master subtitle style</a:t>
            </a:r>
            <a:endParaRPr lang="en-GB" dirty="0"/>
          </a:p>
        </p:txBody>
      </p:sp>
    </p:spTree>
    <p:extLst>
      <p:ext uri="{BB962C8B-B14F-4D97-AF65-F5344CB8AC3E}">
        <p14:creationId xmlns:p14="http://schemas.microsoft.com/office/powerpoint/2010/main" val="329897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en-US"/>
              <a:t>Click to edit Master title style</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26FD9B40-4A09-431F-BA15-2179FA899F5C}" type="slidenum">
              <a:rPr lang="nl-NL" smtClean="0"/>
              <a:pPr/>
              <a:t>‹#›</a:t>
            </a:fld>
            <a:endParaRPr lang="nl-NL"/>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2014666" y="2110127"/>
            <a:ext cx="14341069" cy="6851652"/>
          </a:xfrm>
        </p:spPr>
        <p:txBody>
          <a:bodyPr/>
          <a:lstStyle>
            <a:lvl1pPr>
              <a:defRPr sz="3035"/>
            </a:lvl1pPr>
            <a:lvl2pPr>
              <a:defRPr sz="2656"/>
            </a:lvl2pPr>
            <a:lvl3pPr>
              <a:defRPr sz="2276"/>
            </a:lvl3pPr>
            <a:lvl4pPr>
              <a:defRPr sz="2276"/>
            </a:lvl4pPr>
            <a:lvl5pPr>
              <a:defRPr sz="227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7384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en-US"/>
              <a:t>Click to edit Master title style</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26FD9B40-4A09-431F-BA15-2179FA899F5C}" type="slidenum">
              <a:rPr lang="nl-NL" smtClean="0"/>
              <a:pPr/>
              <a:t>‹#›</a:t>
            </a:fld>
            <a:endParaRPr lang="nl-NL"/>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2014666" y="2116956"/>
            <a:ext cx="6501838" cy="7173061"/>
          </a:xfrm>
        </p:spPr>
        <p:txBody>
          <a:bodyPr/>
          <a:lstStyle>
            <a:lvl1pPr>
              <a:spcBef>
                <a:spcPts val="1138"/>
              </a:spcBef>
              <a:defRPr sz="2656"/>
            </a:lvl1pPr>
            <a:lvl2pPr>
              <a:defRPr sz="2276"/>
            </a:lvl2pPr>
            <a:lvl3pPr>
              <a:defRPr sz="2276"/>
            </a:lvl3pPr>
            <a:lvl4pPr>
              <a:defRPr sz="2087"/>
            </a:lvl4pPr>
            <a:lvl5pPr>
              <a:defRPr sz="208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8673307" y="2116956"/>
            <a:ext cx="6501833" cy="7173061"/>
          </a:xfrm>
        </p:spPr>
        <p:txBody>
          <a:bodyPr/>
          <a:lstStyle>
            <a:lvl1pPr>
              <a:spcBef>
                <a:spcPts val="1138"/>
              </a:spcBef>
              <a:defRPr sz="2656"/>
            </a:lvl1pPr>
            <a:lvl2pPr>
              <a:defRPr sz="2276"/>
            </a:lvl2pPr>
            <a:lvl3pPr>
              <a:defRPr sz="2276"/>
            </a:lvl3pPr>
            <a:lvl4pPr>
              <a:defRPr sz="2087"/>
            </a:lvl4pPr>
            <a:lvl5pPr>
              <a:defRPr sz="208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4877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en-US"/>
              <a:t>Click to edit Master title style</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26FD9B40-4A09-431F-BA15-2179FA899F5C}" type="slidenum">
              <a:rPr lang="nl-NL" smtClean="0"/>
              <a:pPr/>
              <a:t>‹#›</a:t>
            </a:fld>
            <a:endParaRPr lang="nl-NL"/>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2014666" y="2765700"/>
            <a:ext cx="6501838" cy="6196079"/>
          </a:xfrm>
        </p:spPr>
        <p:txBody>
          <a:bodyPr/>
          <a:lstStyle>
            <a:lvl1pPr>
              <a:spcBef>
                <a:spcPts val="1138"/>
              </a:spcBef>
              <a:defRPr sz="2656"/>
            </a:lvl1pPr>
            <a:lvl2pPr>
              <a:defRPr sz="2276"/>
            </a:lvl2pPr>
            <a:lvl3pPr>
              <a:defRPr sz="2276"/>
            </a:lvl3pPr>
            <a:lvl4pPr>
              <a:defRPr sz="2087"/>
            </a:lvl4pPr>
            <a:lvl5pPr>
              <a:defRPr sz="208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8673307" y="2765700"/>
            <a:ext cx="6501833" cy="6196079"/>
          </a:xfrm>
        </p:spPr>
        <p:txBody>
          <a:bodyPr/>
          <a:lstStyle>
            <a:lvl1pPr>
              <a:spcBef>
                <a:spcPts val="1138"/>
              </a:spcBef>
              <a:defRPr sz="2656"/>
            </a:lvl1pPr>
            <a:lvl2pPr>
              <a:defRPr sz="2276"/>
            </a:lvl2pPr>
            <a:lvl3pPr>
              <a:defRPr sz="2276"/>
            </a:lvl3pPr>
            <a:lvl4pPr>
              <a:defRPr sz="2087"/>
            </a:lvl4pPr>
            <a:lvl5pPr>
              <a:defRPr sz="208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2014665" y="1994036"/>
            <a:ext cx="6501835" cy="621660"/>
          </a:xfrm>
        </p:spPr>
        <p:txBody>
          <a:bodyPr anchor="b">
            <a:noAutofit/>
          </a:bodyPr>
          <a:lstStyle>
            <a:lvl1pPr marL="0" indent="0">
              <a:buNone/>
              <a:defRPr sz="3035" b="0">
                <a:solidFill>
                  <a:schemeClr val="tx1"/>
                </a:solidFill>
              </a:defRPr>
            </a:lvl1pPr>
            <a:lvl2pPr marL="867263" indent="0">
              <a:buNone/>
              <a:defRPr sz="3794" b="1"/>
            </a:lvl2pPr>
            <a:lvl3pPr marL="1734525" indent="0">
              <a:buNone/>
              <a:defRPr sz="3414" b="1"/>
            </a:lvl3pPr>
            <a:lvl4pPr marL="2601788" indent="0">
              <a:buNone/>
              <a:defRPr sz="3035" b="1"/>
            </a:lvl4pPr>
            <a:lvl5pPr marL="3469051" indent="0">
              <a:buNone/>
              <a:defRPr sz="3035" b="1"/>
            </a:lvl5pPr>
            <a:lvl6pPr marL="4336313" indent="0">
              <a:buNone/>
              <a:defRPr sz="3035" b="1"/>
            </a:lvl6pPr>
            <a:lvl7pPr marL="5203576" indent="0">
              <a:buNone/>
              <a:defRPr sz="3035" b="1"/>
            </a:lvl7pPr>
            <a:lvl8pPr marL="6070839" indent="0">
              <a:buNone/>
              <a:defRPr sz="3035" b="1"/>
            </a:lvl8pPr>
            <a:lvl9pPr marL="6938101" indent="0">
              <a:buNone/>
              <a:defRPr sz="3035" b="1"/>
            </a:lvl9pPr>
          </a:lstStyle>
          <a:p>
            <a:pPr lvl="0"/>
            <a:r>
              <a:rPr lang="en-US"/>
              <a:t>Click to edit Master text styles</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8673307" y="1994036"/>
            <a:ext cx="6501833" cy="621660"/>
          </a:xfrm>
        </p:spPr>
        <p:txBody>
          <a:bodyPr anchor="b">
            <a:noAutofit/>
          </a:bodyPr>
          <a:lstStyle>
            <a:lvl1pPr marL="0" indent="0">
              <a:buNone/>
              <a:defRPr sz="3035" b="0">
                <a:solidFill>
                  <a:schemeClr val="tx1"/>
                </a:solidFill>
              </a:defRPr>
            </a:lvl1pPr>
            <a:lvl2pPr marL="867263" indent="0">
              <a:buNone/>
              <a:defRPr sz="3794" b="1"/>
            </a:lvl2pPr>
            <a:lvl3pPr marL="1734525" indent="0">
              <a:buNone/>
              <a:defRPr sz="3414" b="1"/>
            </a:lvl3pPr>
            <a:lvl4pPr marL="2601788" indent="0">
              <a:buNone/>
              <a:defRPr sz="3035" b="1"/>
            </a:lvl4pPr>
            <a:lvl5pPr marL="3469051" indent="0">
              <a:buNone/>
              <a:defRPr sz="3035" b="1"/>
            </a:lvl5pPr>
            <a:lvl6pPr marL="4336313" indent="0">
              <a:buNone/>
              <a:defRPr sz="3035" b="1"/>
            </a:lvl6pPr>
            <a:lvl7pPr marL="5203576" indent="0">
              <a:buNone/>
              <a:defRPr sz="3035" b="1"/>
            </a:lvl7pPr>
            <a:lvl8pPr marL="6070839" indent="0">
              <a:buNone/>
              <a:defRPr sz="3035" b="1"/>
            </a:lvl8pPr>
            <a:lvl9pPr marL="6938101" indent="0">
              <a:buNone/>
              <a:defRPr sz="3035" b="1"/>
            </a:lvl9pPr>
          </a:lstStyle>
          <a:p>
            <a:pPr lvl="0"/>
            <a:r>
              <a:rPr lang="en-US"/>
              <a:t>Click to edit Master text styles</a:t>
            </a:r>
          </a:p>
        </p:txBody>
      </p:sp>
    </p:spTree>
    <p:extLst>
      <p:ext uri="{BB962C8B-B14F-4D97-AF65-F5344CB8AC3E}">
        <p14:creationId xmlns:p14="http://schemas.microsoft.com/office/powerpoint/2010/main" val="425095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en-US"/>
              <a:t>Click to edit Master title style</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26FD9B40-4A09-431F-BA15-2179FA899F5C}" type="slidenum">
              <a:rPr lang="nl-NL" smtClean="0"/>
              <a:pPr/>
              <a:t>‹#›</a:t>
            </a:fld>
            <a:endParaRPr lang="nl-NL"/>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475827" y="2243457"/>
            <a:ext cx="16394959" cy="6718322"/>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2753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en-US"/>
              <a:t>Click to edit Master title style</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26FD9B40-4A09-431F-BA15-2179FA899F5C}" type="slidenum">
              <a:rPr lang="nl-NL" smtClean="0"/>
              <a:pPr/>
              <a:t>‹#›</a:t>
            </a:fld>
            <a:endParaRPr lang="nl-NL"/>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475828" y="2244698"/>
            <a:ext cx="8123271" cy="6717081"/>
          </a:xfrm>
        </p:spPr>
        <p:txBody>
          <a:bodyPr/>
          <a:lstStyle>
            <a:lvl1pPr marL="0" indent="0">
              <a:buNone/>
              <a:defRPr/>
            </a:lvl1pPr>
          </a:lstStyle>
          <a:p>
            <a:r>
              <a:rPr lang="en-US"/>
              <a:t>Click icon to add picture</a:t>
            </a:r>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8747518" y="2244698"/>
            <a:ext cx="8123267" cy="6717081"/>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18704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en-US"/>
              <a:t>Click to edit Master title style</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r>
              <a:rPr lang="sv-SE"/>
              <a:t>22 November 2022</a:t>
            </a:r>
            <a:endParaRPr lang="nl-NL"/>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26FD9B40-4A09-431F-BA15-2179FA899F5C}" type="slidenum">
              <a:rPr lang="nl-NL" smtClean="0"/>
              <a:pPr/>
              <a:t>‹#›</a:t>
            </a:fld>
            <a:endParaRPr lang="nl-NL"/>
          </a:p>
        </p:txBody>
      </p:sp>
    </p:spTree>
    <p:extLst>
      <p:ext uri="{BB962C8B-B14F-4D97-AF65-F5344CB8AC3E}">
        <p14:creationId xmlns:p14="http://schemas.microsoft.com/office/powerpoint/2010/main" val="17696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emf"/><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ijdelijke aanduiding voor titel 1"/>
          <p:cNvSpPr>
            <a:spLocks noGrp="1"/>
          </p:cNvSpPr>
          <p:nvPr>
            <p:ph type="title"/>
          </p:nvPr>
        </p:nvSpPr>
        <p:spPr bwMode="auto">
          <a:xfrm>
            <a:off x="1800225" y="720725"/>
            <a:ext cx="13747750" cy="10795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a:t>Titelstijl van model bewerken</a:t>
            </a:r>
          </a:p>
        </p:txBody>
      </p:sp>
      <p:sp>
        <p:nvSpPr>
          <p:cNvPr id="8195" name="Tijdelijke aanduiding voor tekst 2"/>
          <p:cNvSpPr>
            <a:spLocks noGrp="1"/>
          </p:cNvSpPr>
          <p:nvPr>
            <p:ph type="body" idx="1"/>
          </p:nvPr>
        </p:nvSpPr>
        <p:spPr bwMode="auto">
          <a:xfrm>
            <a:off x="1800225" y="1800225"/>
            <a:ext cx="13747750" cy="6119813"/>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ianummer 5"/>
          <p:cNvSpPr>
            <a:spLocks noGrp="1"/>
          </p:cNvSpPr>
          <p:nvPr>
            <p:ph type="sldNum" sz="quarter" idx="4"/>
          </p:nvPr>
        </p:nvSpPr>
        <p:spPr>
          <a:xfrm>
            <a:off x="844550" y="8916988"/>
            <a:ext cx="835025" cy="519112"/>
          </a:xfrm>
          <a:prstGeom prst="rect">
            <a:avLst/>
          </a:prstGeom>
        </p:spPr>
        <p:txBody>
          <a:bodyPr vert="horz" wrap="square" lIns="0" tIns="0" rIns="0" bIns="0" numCol="1" anchor="ctr" anchorCtr="0" compatLnSpc="1">
            <a:prstTxWarp prst="textNoShape">
              <a:avLst/>
            </a:prstTxWarp>
          </a:bodyPr>
          <a:lstStyle>
            <a:lvl1pPr>
              <a:defRPr sz="1400">
                <a:solidFill>
                  <a:srgbClr val="FFFFFF"/>
                </a:solidFill>
              </a:defRPr>
            </a:lvl1pPr>
          </a:lstStyle>
          <a:p>
            <a:fld id="{4807B15A-DD1C-4A15-B70E-090A38ED726E}" type="slidenum">
              <a:rPr lang="nl-NL"/>
              <a:pPr/>
              <a:t>‹#›</a:t>
            </a:fld>
            <a:endParaRPr lang="nl-NL"/>
          </a:p>
        </p:txBody>
      </p:sp>
      <p:sp>
        <p:nvSpPr>
          <p:cNvPr id="15" name="Tijdelijke aanduiding voor voettekst 4"/>
          <p:cNvSpPr>
            <a:spLocks noGrp="1"/>
          </p:cNvSpPr>
          <p:nvPr>
            <p:ph type="ftr" sz="quarter" idx="3"/>
          </p:nvPr>
        </p:nvSpPr>
        <p:spPr>
          <a:xfrm>
            <a:off x="1800225" y="8916988"/>
            <a:ext cx="7615238" cy="519112"/>
          </a:xfrm>
          <a:prstGeom prst="rect">
            <a:avLst/>
          </a:prstGeom>
        </p:spPr>
        <p:txBody>
          <a:bodyPr vert="horz" lIns="0" tIns="0" rIns="0" bIns="0" rtlCol="0" anchor="ctr"/>
          <a:lstStyle>
            <a:lvl1pPr algn="l" defTabSz="650276" fontAlgn="auto">
              <a:spcBef>
                <a:spcPts val="0"/>
              </a:spcBef>
              <a:spcAft>
                <a:spcPts val="0"/>
              </a:spcAft>
              <a:defRPr sz="1400">
                <a:solidFill>
                  <a:srgbClr val="FFFFFF"/>
                </a:solidFill>
                <a:latin typeface="+mn-lt"/>
                <a:ea typeface="+mn-ea"/>
                <a:cs typeface="+mn-cs"/>
              </a:defRPr>
            </a:lvl1pPr>
          </a:lstStyle>
          <a:p>
            <a:pPr>
              <a:defRPr/>
            </a:pPr>
            <a:r>
              <a:rPr lang="en-US" dirty="0"/>
              <a:t>Urban Mobility </a:t>
            </a:r>
            <a:r>
              <a:rPr lang="en-US" dirty="0" err="1"/>
              <a:t>Changemaker</a:t>
            </a:r>
            <a:r>
              <a:rPr lang="en-US" dirty="0"/>
              <a:t> </a:t>
            </a:r>
            <a:r>
              <a:rPr lang="en-US" dirty="0" err="1"/>
              <a:t>Bootcamp</a:t>
            </a:r>
            <a:r>
              <a:rPr lang="en-US" dirty="0"/>
              <a:t>, Brussels</a:t>
            </a:r>
            <a:endParaRPr lang="nl-NL" dirty="0"/>
          </a:p>
        </p:txBody>
      </p:sp>
      <p:sp>
        <p:nvSpPr>
          <p:cNvPr id="16" name="Tijdelijke aanduiding voor datum 3"/>
          <p:cNvSpPr>
            <a:spLocks noGrp="1"/>
          </p:cNvSpPr>
          <p:nvPr>
            <p:ph type="dt" sz="half" idx="2"/>
          </p:nvPr>
        </p:nvSpPr>
        <p:spPr>
          <a:xfrm>
            <a:off x="10013950" y="8916988"/>
            <a:ext cx="1231900" cy="519112"/>
          </a:xfrm>
          <a:prstGeom prst="rect">
            <a:avLst/>
          </a:prstGeom>
        </p:spPr>
        <p:txBody>
          <a:bodyPr vert="horz" wrap="square" lIns="0" tIns="0" rIns="0" bIns="0" numCol="1" anchor="ctr" anchorCtr="0" compatLnSpc="1">
            <a:prstTxWarp prst="textNoShape">
              <a:avLst/>
            </a:prstTxWarp>
          </a:bodyPr>
          <a:lstStyle>
            <a:lvl1pPr>
              <a:defRPr sz="1200" b="1">
                <a:solidFill>
                  <a:schemeClr val="bg1"/>
                </a:solidFill>
              </a:defRPr>
            </a:lvl1pPr>
          </a:lstStyle>
          <a:p>
            <a:r>
              <a:rPr lang="sv-SE"/>
              <a:t>22 November 2022</a:t>
            </a:r>
            <a:endParaRPr lang="nl-NL"/>
          </a:p>
        </p:txBody>
      </p:sp>
      <p:pic>
        <p:nvPicPr>
          <p:cNvPr id="8199" name="Afbeelding 7" descr="RU_E_RGB_2014_wit.png"/>
          <p:cNvPicPr>
            <a:picLocks noChangeAspect="1"/>
          </p:cNvPicPr>
          <p:nvPr/>
        </p:nvPicPr>
        <p:blipFill>
          <a:blip r:embed="rId4"/>
          <a:srcRect/>
          <a:stretch>
            <a:fillRect/>
          </a:stretch>
        </p:blipFill>
        <p:spPr bwMode="auto">
          <a:xfrm>
            <a:off x="12920663" y="8705850"/>
            <a:ext cx="3602037" cy="814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Lst>
  <p:hf hdr="0" ftr="0"/>
  <p:txStyles>
    <p:titleStyle>
      <a:lvl1pPr algn="l" defTabSz="649288" rtl="0" eaLnBrk="0" fontAlgn="base" hangingPunct="0">
        <a:spcBef>
          <a:spcPct val="0"/>
        </a:spcBef>
        <a:spcAft>
          <a:spcPct val="0"/>
        </a:spcAft>
        <a:defRPr sz="5000" kern="1200">
          <a:solidFill>
            <a:schemeClr val="tx1"/>
          </a:solidFill>
          <a:latin typeface="+mj-lt"/>
          <a:ea typeface="ＭＳ Ｐゴシック" charset="0"/>
          <a:cs typeface="ＭＳ Ｐゴシック" charset="0"/>
        </a:defRPr>
      </a:lvl1pPr>
      <a:lvl2pPr algn="l" defTabSz="649288"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2pPr>
      <a:lvl3pPr algn="l" defTabSz="649288"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3pPr>
      <a:lvl4pPr algn="l" defTabSz="649288"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4pPr>
      <a:lvl5pPr algn="l" defTabSz="649288"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5pPr>
      <a:lvl6pPr marL="457200" algn="l" defTabSz="649288" rtl="0" fontAlgn="base">
        <a:spcBef>
          <a:spcPct val="0"/>
        </a:spcBef>
        <a:spcAft>
          <a:spcPct val="0"/>
        </a:spcAft>
        <a:defRPr sz="5000">
          <a:solidFill>
            <a:schemeClr val="tx1"/>
          </a:solidFill>
          <a:latin typeface="Arial" charset="0"/>
          <a:ea typeface="ＭＳ Ｐゴシック" charset="0"/>
          <a:cs typeface="ＭＳ Ｐゴシック" charset="0"/>
        </a:defRPr>
      </a:lvl6pPr>
      <a:lvl7pPr marL="914400" algn="l" defTabSz="649288" rtl="0" fontAlgn="base">
        <a:spcBef>
          <a:spcPct val="0"/>
        </a:spcBef>
        <a:spcAft>
          <a:spcPct val="0"/>
        </a:spcAft>
        <a:defRPr sz="5000">
          <a:solidFill>
            <a:schemeClr val="tx1"/>
          </a:solidFill>
          <a:latin typeface="Arial" charset="0"/>
          <a:ea typeface="ＭＳ Ｐゴシック" charset="0"/>
          <a:cs typeface="ＭＳ Ｐゴシック" charset="0"/>
        </a:defRPr>
      </a:lvl7pPr>
      <a:lvl8pPr marL="1371600" algn="l" defTabSz="649288" rtl="0" fontAlgn="base">
        <a:spcBef>
          <a:spcPct val="0"/>
        </a:spcBef>
        <a:spcAft>
          <a:spcPct val="0"/>
        </a:spcAft>
        <a:defRPr sz="5000">
          <a:solidFill>
            <a:schemeClr val="tx1"/>
          </a:solidFill>
          <a:latin typeface="Arial" charset="0"/>
          <a:ea typeface="ＭＳ Ｐゴシック" charset="0"/>
          <a:cs typeface="ＭＳ Ｐゴシック" charset="0"/>
        </a:defRPr>
      </a:lvl8pPr>
      <a:lvl9pPr marL="1828800" algn="l" defTabSz="649288" rtl="0" fontAlgn="base">
        <a:spcBef>
          <a:spcPct val="0"/>
        </a:spcBef>
        <a:spcAft>
          <a:spcPct val="0"/>
        </a:spcAft>
        <a:defRPr sz="5000">
          <a:solidFill>
            <a:schemeClr val="tx1"/>
          </a:solidFill>
          <a:latin typeface="Arial" charset="0"/>
          <a:ea typeface="ＭＳ Ｐゴシック" charset="0"/>
          <a:cs typeface="ＭＳ Ｐゴシック" charset="0"/>
        </a:defRPr>
      </a:lvl9pPr>
    </p:titleStyle>
    <p:bodyStyle>
      <a:lvl1pPr marL="358775" indent="-358775" algn="l" defTabSz="649288" rtl="0" eaLnBrk="0" fontAlgn="base" hangingPunct="0">
        <a:spcBef>
          <a:spcPct val="0"/>
        </a:spcBef>
        <a:spcAft>
          <a:spcPct val="0"/>
        </a:spcAft>
        <a:buFont typeface="Arial" pitchFamily="34" charset="0"/>
        <a:buChar char="•"/>
        <a:defRPr sz="2500" kern="1200">
          <a:solidFill>
            <a:srgbClr val="000000"/>
          </a:solidFill>
          <a:latin typeface="+mn-lt"/>
          <a:ea typeface="ＭＳ Ｐゴシック" charset="0"/>
          <a:cs typeface="ＭＳ Ｐゴシック" charset="0"/>
        </a:defRPr>
      </a:lvl1pPr>
      <a:lvl2pPr marL="719138" indent="-358775" algn="l" defTabSz="649288" rtl="0" eaLnBrk="0" fontAlgn="base" hangingPunct="0">
        <a:spcBef>
          <a:spcPct val="0"/>
        </a:spcBef>
        <a:spcAft>
          <a:spcPct val="0"/>
        </a:spcAft>
        <a:buFont typeface="Lucida Grande" charset="0"/>
        <a:buChar char="-"/>
        <a:defRPr sz="2500" kern="1200">
          <a:solidFill>
            <a:srgbClr val="000000"/>
          </a:solidFill>
          <a:latin typeface="+mn-lt"/>
          <a:ea typeface="ＭＳ Ｐゴシック" charset="0"/>
          <a:cs typeface="+mn-cs"/>
        </a:defRPr>
      </a:lvl2pPr>
      <a:lvl3pPr marL="1114425" indent="-358775" algn="l" defTabSz="649288" rtl="0" eaLnBrk="0" fontAlgn="base" hangingPunct="0">
        <a:spcBef>
          <a:spcPct val="0"/>
        </a:spcBef>
        <a:spcAft>
          <a:spcPct val="0"/>
        </a:spcAft>
        <a:buFont typeface="Lucida Grande" charset="0"/>
        <a:buChar char="–"/>
        <a:defRPr sz="2100" kern="1200">
          <a:solidFill>
            <a:srgbClr val="000000"/>
          </a:solidFill>
          <a:latin typeface="+mn-lt"/>
          <a:ea typeface="ＭＳ Ｐゴシック" charset="0"/>
          <a:cs typeface="+mn-cs"/>
        </a:defRPr>
      </a:lvl3pPr>
      <a:lvl4pPr marL="1511300" indent="-358775" algn="l" defTabSz="649288" rtl="0" eaLnBrk="0" fontAlgn="base" hangingPunct="0">
        <a:spcBef>
          <a:spcPct val="0"/>
        </a:spcBef>
        <a:spcAft>
          <a:spcPct val="0"/>
        </a:spcAft>
        <a:buFont typeface="Lucida Grande" charset="0"/>
        <a:buChar char="-"/>
        <a:defRPr sz="2100" kern="1200">
          <a:solidFill>
            <a:srgbClr val="000000"/>
          </a:solidFill>
          <a:latin typeface="+mn-lt"/>
          <a:ea typeface="ＭＳ Ｐゴシック" charset="0"/>
          <a:cs typeface="+mn-cs"/>
        </a:defRPr>
      </a:lvl4pPr>
      <a:lvl5pPr marL="1906588" indent="-358775" algn="l" defTabSz="649288" rtl="0" eaLnBrk="0" fontAlgn="base" hangingPunct="0">
        <a:spcBef>
          <a:spcPct val="0"/>
        </a:spcBef>
        <a:spcAft>
          <a:spcPct val="0"/>
        </a:spcAft>
        <a:buFont typeface="Lucida Grande" charset="0"/>
        <a:buChar char="-"/>
        <a:defRPr sz="2100" kern="1200">
          <a:solidFill>
            <a:srgbClr val="000000"/>
          </a:solidFill>
          <a:latin typeface="+mn-lt"/>
          <a:ea typeface="ＭＳ Ｐゴシック" charset="0"/>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p:nvGrpSpPr>
        <p:grpSpPr>
          <a:xfrm>
            <a:off x="0" y="0"/>
            <a:ext cx="2224821" cy="2240445"/>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3083843" y="51701874"/>
            <a:ext cx="7508132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469836" y="9279221"/>
            <a:ext cx="1640095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2011751" y="477552"/>
            <a:ext cx="14328137" cy="1278281"/>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2014666" y="2110127"/>
            <a:ext cx="14365132" cy="684604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475827" y="9388812"/>
            <a:ext cx="3902988" cy="222838"/>
          </a:xfrm>
          <a:prstGeom prst="rect">
            <a:avLst/>
          </a:prstGeom>
        </p:spPr>
        <p:txBody>
          <a:bodyPr vert="horz" wrap="none" lIns="0" tIns="0" rIns="0" bIns="0" rtlCol="0" anchor="ctr"/>
          <a:lstStyle>
            <a:lvl1pPr algn="l">
              <a:defRPr sz="1328">
                <a:solidFill>
                  <a:srgbClr val="848489"/>
                </a:solidFill>
              </a:defRPr>
            </a:lvl1pPr>
          </a:lstStyle>
          <a:p>
            <a:r>
              <a:rPr lang="sv-SE"/>
              <a:t>22 November 2022</a:t>
            </a:r>
            <a:endParaRPr lang="nl-NL"/>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12967798" y="9388812"/>
            <a:ext cx="3902988" cy="222838"/>
          </a:xfrm>
          <a:prstGeom prst="rect">
            <a:avLst/>
          </a:prstGeom>
        </p:spPr>
        <p:txBody>
          <a:bodyPr vert="horz" wrap="none" lIns="0" tIns="0" rIns="0" bIns="0" rtlCol="0" anchor="ctr"/>
          <a:lstStyle>
            <a:lvl1pPr algn="r">
              <a:defRPr sz="1328">
                <a:solidFill>
                  <a:srgbClr val="848489"/>
                </a:solidFill>
              </a:defRPr>
            </a:lvl1pPr>
          </a:lstStyle>
          <a:p>
            <a:fld id="{26FD9B40-4A09-431F-BA15-2179FA899F5C}" type="slidenum">
              <a:rPr lang="nl-NL" smtClean="0"/>
              <a:pPr/>
              <a:t>‹#›</a:t>
            </a:fld>
            <a:endParaRPr lang="nl-NL"/>
          </a:p>
        </p:txBody>
      </p:sp>
    </p:spTree>
    <p:extLst>
      <p:ext uri="{BB962C8B-B14F-4D97-AF65-F5344CB8AC3E}">
        <p14:creationId xmlns:p14="http://schemas.microsoft.com/office/powerpoint/2010/main" val="28349629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 id="2147483661" r:id="rId11"/>
    <p:sldLayoutId id="2147483663" r:id="rId12"/>
    <p:sldLayoutId id="214748366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ts val="5691"/>
        </a:lnSpc>
        <a:spcBef>
          <a:spcPct val="0"/>
        </a:spcBef>
        <a:spcAft>
          <a:spcPct val="0"/>
        </a:spcAft>
        <a:defRPr sz="4932" b="1" kern="1200">
          <a:solidFill>
            <a:schemeClr val="tx1"/>
          </a:solidFill>
          <a:latin typeface="+mj-lt"/>
          <a:ea typeface="+mj-ea"/>
          <a:cs typeface="+mj-cs"/>
        </a:defRPr>
      </a:lvl1pPr>
      <a:lvl2pPr algn="l" rtl="0" eaLnBrk="1" fontAlgn="base" hangingPunct="1">
        <a:lnSpc>
          <a:spcPts val="5691"/>
        </a:lnSpc>
        <a:spcBef>
          <a:spcPct val="0"/>
        </a:spcBef>
        <a:spcAft>
          <a:spcPct val="0"/>
        </a:spcAft>
        <a:defRPr sz="4932" b="1">
          <a:solidFill>
            <a:schemeClr val="tx1"/>
          </a:solidFill>
          <a:latin typeface="Arial" panose="020B0604020202020204" pitchFamily="34" charset="0"/>
        </a:defRPr>
      </a:lvl2pPr>
      <a:lvl3pPr algn="l" rtl="0" eaLnBrk="1" fontAlgn="base" hangingPunct="1">
        <a:lnSpc>
          <a:spcPts val="5691"/>
        </a:lnSpc>
        <a:spcBef>
          <a:spcPct val="0"/>
        </a:spcBef>
        <a:spcAft>
          <a:spcPct val="0"/>
        </a:spcAft>
        <a:defRPr sz="4932" b="1">
          <a:solidFill>
            <a:schemeClr val="tx1"/>
          </a:solidFill>
          <a:latin typeface="Arial" panose="020B0604020202020204" pitchFamily="34" charset="0"/>
        </a:defRPr>
      </a:lvl3pPr>
      <a:lvl4pPr algn="l" rtl="0" eaLnBrk="1" fontAlgn="base" hangingPunct="1">
        <a:lnSpc>
          <a:spcPts val="5691"/>
        </a:lnSpc>
        <a:spcBef>
          <a:spcPct val="0"/>
        </a:spcBef>
        <a:spcAft>
          <a:spcPct val="0"/>
        </a:spcAft>
        <a:defRPr sz="4932" b="1">
          <a:solidFill>
            <a:schemeClr val="tx1"/>
          </a:solidFill>
          <a:latin typeface="Arial" panose="020B0604020202020204" pitchFamily="34" charset="0"/>
        </a:defRPr>
      </a:lvl4pPr>
      <a:lvl5pPr algn="l" rtl="0" eaLnBrk="1" fontAlgn="base" hangingPunct="1">
        <a:lnSpc>
          <a:spcPts val="5691"/>
        </a:lnSpc>
        <a:spcBef>
          <a:spcPct val="0"/>
        </a:spcBef>
        <a:spcAft>
          <a:spcPct val="0"/>
        </a:spcAft>
        <a:defRPr sz="4932" b="1">
          <a:solidFill>
            <a:schemeClr val="tx1"/>
          </a:solidFill>
          <a:latin typeface="Arial" panose="020B0604020202020204" pitchFamily="34" charset="0"/>
        </a:defRPr>
      </a:lvl5pPr>
      <a:lvl6pPr marL="867263" algn="l" rtl="0" eaLnBrk="1" fontAlgn="base" hangingPunct="1">
        <a:lnSpc>
          <a:spcPts val="5691"/>
        </a:lnSpc>
        <a:spcBef>
          <a:spcPct val="0"/>
        </a:spcBef>
        <a:spcAft>
          <a:spcPct val="0"/>
        </a:spcAft>
        <a:defRPr sz="4932" b="1">
          <a:solidFill>
            <a:schemeClr val="tx1"/>
          </a:solidFill>
          <a:latin typeface="Arial" panose="020B0604020202020204" pitchFamily="34" charset="0"/>
        </a:defRPr>
      </a:lvl6pPr>
      <a:lvl7pPr marL="1734525" algn="l" rtl="0" eaLnBrk="1" fontAlgn="base" hangingPunct="1">
        <a:lnSpc>
          <a:spcPts val="5691"/>
        </a:lnSpc>
        <a:spcBef>
          <a:spcPct val="0"/>
        </a:spcBef>
        <a:spcAft>
          <a:spcPct val="0"/>
        </a:spcAft>
        <a:defRPr sz="4932" b="1">
          <a:solidFill>
            <a:schemeClr val="tx1"/>
          </a:solidFill>
          <a:latin typeface="Arial" panose="020B0604020202020204" pitchFamily="34" charset="0"/>
        </a:defRPr>
      </a:lvl7pPr>
      <a:lvl8pPr marL="2601788" algn="l" rtl="0" eaLnBrk="1" fontAlgn="base" hangingPunct="1">
        <a:lnSpc>
          <a:spcPts val="5691"/>
        </a:lnSpc>
        <a:spcBef>
          <a:spcPct val="0"/>
        </a:spcBef>
        <a:spcAft>
          <a:spcPct val="0"/>
        </a:spcAft>
        <a:defRPr sz="4932" b="1">
          <a:solidFill>
            <a:schemeClr val="tx1"/>
          </a:solidFill>
          <a:latin typeface="Arial" panose="020B0604020202020204" pitchFamily="34" charset="0"/>
        </a:defRPr>
      </a:lvl8pPr>
      <a:lvl9pPr marL="3469051" algn="l" rtl="0" eaLnBrk="1" fontAlgn="base" hangingPunct="1">
        <a:lnSpc>
          <a:spcPts val="5691"/>
        </a:lnSpc>
        <a:spcBef>
          <a:spcPct val="0"/>
        </a:spcBef>
        <a:spcAft>
          <a:spcPct val="0"/>
        </a:spcAft>
        <a:defRPr sz="4932" b="1">
          <a:solidFill>
            <a:schemeClr val="tx1"/>
          </a:solidFill>
          <a:latin typeface="Arial" panose="020B0604020202020204" pitchFamily="34" charset="0"/>
        </a:defRPr>
      </a:lvl9pPr>
    </p:titleStyle>
    <p:bodyStyle>
      <a:lvl1pPr marL="421586" indent="-421586" algn="l" rtl="0" eaLnBrk="1" fontAlgn="base" hangingPunct="1">
        <a:lnSpc>
          <a:spcPct val="90000"/>
        </a:lnSpc>
        <a:spcBef>
          <a:spcPts val="1897"/>
        </a:spcBef>
        <a:spcAft>
          <a:spcPts val="379"/>
        </a:spcAft>
        <a:buClr>
          <a:schemeClr val="tx1"/>
        </a:buClr>
        <a:buFont typeface="Arial" panose="020B0604020202020204" pitchFamily="34" charset="0"/>
        <a:buChar char="•"/>
        <a:tabLst/>
        <a:defRPr sz="3414" kern="1200">
          <a:solidFill>
            <a:schemeClr val="tx1"/>
          </a:solidFill>
          <a:latin typeface="+mn-lt"/>
          <a:ea typeface="+mn-ea"/>
          <a:cs typeface="+mn-cs"/>
        </a:defRPr>
      </a:lvl1pPr>
      <a:lvl2pPr marL="846184" indent="-424598" algn="l" rtl="0" eaLnBrk="1" fontAlgn="base" hangingPunct="1">
        <a:lnSpc>
          <a:spcPct val="90000"/>
        </a:lnSpc>
        <a:spcBef>
          <a:spcPts val="1138"/>
        </a:spcBef>
        <a:spcAft>
          <a:spcPct val="0"/>
        </a:spcAft>
        <a:buFont typeface="Systemtypsnitt"/>
        <a:buChar char="–"/>
        <a:tabLst/>
        <a:defRPr sz="3035" kern="1200">
          <a:solidFill>
            <a:schemeClr val="tx1"/>
          </a:solidFill>
          <a:latin typeface="+mn-lt"/>
          <a:ea typeface="+mn-ea"/>
          <a:cs typeface="+mn-cs"/>
        </a:defRPr>
      </a:lvl2pPr>
      <a:lvl3pPr marL="1270781" indent="-424598" algn="l" rtl="0" eaLnBrk="1" fontAlgn="base" hangingPunct="1">
        <a:lnSpc>
          <a:spcPct val="90000"/>
        </a:lnSpc>
        <a:spcBef>
          <a:spcPts val="1138"/>
        </a:spcBef>
        <a:spcAft>
          <a:spcPct val="0"/>
        </a:spcAft>
        <a:buFont typeface="Systemtypsnitt"/>
        <a:buChar char="&gt;"/>
        <a:tabLst/>
        <a:defRPr sz="3035" i="1" kern="1200">
          <a:solidFill>
            <a:schemeClr val="tx1"/>
          </a:solidFill>
          <a:latin typeface="+mn-lt"/>
          <a:ea typeface="+mn-ea"/>
          <a:cs typeface="+mn-cs"/>
        </a:defRPr>
      </a:lvl3pPr>
      <a:lvl4pPr marL="1605039" indent="-334258" algn="l" rtl="0" eaLnBrk="1" fontAlgn="base" hangingPunct="1">
        <a:lnSpc>
          <a:spcPct val="90000"/>
        </a:lnSpc>
        <a:spcBef>
          <a:spcPts val="1138"/>
        </a:spcBef>
        <a:spcAft>
          <a:spcPct val="0"/>
        </a:spcAft>
        <a:buFont typeface="Arial" panose="020B0604020202020204" pitchFamily="34" charset="0"/>
        <a:buChar char="•"/>
        <a:tabLst/>
        <a:defRPr sz="2656" kern="1200">
          <a:solidFill>
            <a:schemeClr val="tx1"/>
          </a:solidFill>
          <a:latin typeface="+mn-lt"/>
          <a:ea typeface="+mn-ea"/>
          <a:cs typeface="+mn-cs"/>
        </a:defRPr>
      </a:lvl4pPr>
      <a:lvl5pPr marL="2110942" indent="-505903" algn="l" rtl="0" eaLnBrk="1" fontAlgn="base" hangingPunct="1">
        <a:lnSpc>
          <a:spcPct val="90000"/>
        </a:lnSpc>
        <a:spcBef>
          <a:spcPts val="1138"/>
        </a:spcBef>
        <a:spcAft>
          <a:spcPct val="0"/>
        </a:spcAft>
        <a:buFont typeface="Arial" panose="020B0604020202020204" pitchFamily="34" charset="0"/>
        <a:buChar char="–"/>
        <a:tabLst/>
        <a:defRPr sz="2656" kern="1200">
          <a:solidFill>
            <a:schemeClr val="tx1"/>
          </a:solidFill>
          <a:latin typeface="+mn-lt"/>
          <a:ea typeface="+mn-ea"/>
          <a:cs typeface="+mn-cs"/>
        </a:defRPr>
      </a:lvl5pPr>
      <a:lvl6pPr marL="4769945" indent="-433631" algn="l" defTabSz="1734525" rtl="0" eaLnBrk="1" latinLnBrk="0" hangingPunct="1">
        <a:spcBef>
          <a:spcPct val="20000"/>
        </a:spcBef>
        <a:buFont typeface="Arial" pitchFamily="34" charset="0"/>
        <a:buChar char="•"/>
        <a:defRPr sz="3794" kern="1200">
          <a:solidFill>
            <a:schemeClr val="tx1"/>
          </a:solidFill>
          <a:latin typeface="+mn-lt"/>
          <a:ea typeface="+mn-ea"/>
          <a:cs typeface="+mn-cs"/>
        </a:defRPr>
      </a:lvl6pPr>
      <a:lvl7pPr marL="5637207" indent="-433631" algn="l" defTabSz="1734525" rtl="0" eaLnBrk="1" latinLnBrk="0" hangingPunct="1">
        <a:spcBef>
          <a:spcPct val="20000"/>
        </a:spcBef>
        <a:buFont typeface="Arial" pitchFamily="34" charset="0"/>
        <a:buChar char="•"/>
        <a:defRPr sz="3794" kern="1200">
          <a:solidFill>
            <a:schemeClr val="tx1"/>
          </a:solidFill>
          <a:latin typeface="+mn-lt"/>
          <a:ea typeface="+mn-ea"/>
          <a:cs typeface="+mn-cs"/>
        </a:defRPr>
      </a:lvl7pPr>
      <a:lvl8pPr marL="6504470" indent="-433631" algn="l" defTabSz="1734525" rtl="0" eaLnBrk="1" latinLnBrk="0" hangingPunct="1">
        <a:spcBef>
          <a:spcPct val="20000"/>
        </a:spcBef>
        <a:buFont typeface="Arial" pitchFamily="34" charset="0"/>
        <a:buChar char="•"/>
        <a:defRPr sz="3794" kern="1200">
          <a:solidFill>
            <a:schemeClr val="tx1"/>
          </a:solidFill>
          <a:latin typeface="+mn-lt"/>
          <a:ea typeface="+mn-ea"/>
          <a:cs typeface="+mn-cs"/>
        </a:defRPr>
      </a:lvl8pPr>
      <a:lvl9pPr marL="7371733" indent="-433631" algn="l" defTabSz="1734525" rtl="0" eaLnBrk="1" latinLnBrk="0" hangingPunct="1">
        <a:spcBef>
          <a:spcPct val="20000"/>
        </a:spcBef>
        <a:buFont typeface="Arial" pitchFamily="34" charset="0"/>
        <a:buChar char="•"/>
        <a:defRPr sz="3794" kern="1200">
          <a:solidFill>
            <a:schemeClr val="tx1"/>
          </a:solidFill>
          <a:latin typeface="+mn-lt"/>
          <a:ea typeface="+mn-ea"/>
          <a:cs typeface="+mn-cs"/>
        </a:defRPr>
      </a:lvl9pPr>
    </p:bodyStyle>
    <p:otherStyle>
      <a:defPPr>
        <a:defRPr lang="en-US"/>
      </a:defPPr>
      <a:lvl1pPr marL="0" algn="l" defTabSz="1734525" rtl="0" eaLnBrk="1" latinLnBrk="0" hangingPunct="1">
        <a:defRPr sz="3414" kern="1200">
          <a:solidFill>
            <a:schemeClr val="tx1"/>
          </a:solidFill>
          <a:latin typeface="+mn-lt"/>
          <a:ea typeface="+mn-ea"/>
          <a:cs typeface="+mn-cs"/>
        </a:defRPr>
      </a:lvl1pPr>
      <a:lvl2pPr marL="867263" algn="l" defTabSz="1734525" rtl="0" eaLnBrk="1" latinLnBrk="0" hangingPunct="1">
        <a:defRPr sz="3414" kern="1200">
          <a:solidFill>
            <a:schemeClr val="tx1"/>
          </a:solidFill>
          <a:latin typeface="+mn-lt"/>
          <a:ea typeface="+mn-ea"/>
          <a:cs typeface="+mn-cs"/>
        </a:defRPr>
      </a:lvl2pPr>
      <a:lvl3pPr marL="1734525" algn="l" defTabSz="1734525" rtl="0" eaLnBrk="1" latinLnBrk="0" hangingPunct="1">
        <a:defRPr sz="3414" kern="1200">
          <a:solidFill>
            <a:schemeClr val="tx1"/>
          </a:solidFill>
          <a:latin typeface="+mn-lt"/>
          <a:ea typeface="+mn-ea"/>
          <a:cs typeface="+mn-cs"/>
        </a:defRPr>
      </a:lvl3pPr>
      <a:lvl4pPr marL="2601788" algn="l" defTabSz="1734525" rtl="0" eaLnBrk="1" latinLnBrk="0" hangingPunct="1">
        <a:defRPr sz="3414" kern="1200">
          <a:solidFill>
            <a:schemeClr val="tx1"/>
          </a:solidFill>
          <a:latin typeface="+mn-lt"/>
          <a:ea typeface="+mn-ea"/>
          <a:cs typeface="+mn-cs"/>
        </a:defRPr>
      </a:lvl4pPr>
      <a:lvl5pPr marL="3469051" algn="l" defTabSz="1734525" rtl="0" eaLnBrk="1" latinLnBrk="0" hangingPunct="1">
        <a:defRPr sz="3414" kern="1200">
          <a:solidFill>
            <a:schemeClr val="tx1"/>
          </a:solidFill>
          <a:latin typeface="+mn-lt"/>
          <a:ea typeface="+mn-ea"/>
          <a:cs typeface="+mn-cs"/>
        </a:defRPr>
      </a:lvl5pPr>
      <a:lvl6pPr marL="4336313" algn="l" defTabSz="1734525" rtl="0" eaLnBrk="1" latinLnBrk="0" hangingPunct="1">
        <a:defRPr sz="3414" kern="1200">
          <a:solidFill>
            <a:schemeClr val="tx1"/>
          </a:solidFill>
          <a:latin typeface="+mn-lt"/>
          <a:ea typeface="+mn-ea"/>
          <a:cs typeface="+mn-cs"/>
        </a:defRPr>
      </a:lvl6pPr>
      <a:lvl7pPr marL="5203576" algn="l" defTabSz="1734525" rtl="0" eaLnBrk="1" latinLnBrk="0" hangingPunct="1">
        <a:defRPr sz="3414" kern="1200">
          <a:solidFill>
            <a:schemeClr val="tx1"/>
          </a:solidFill>
          <a:latin typeface="+mn-lt"/>
          <a:ea typeface="+mn-ea"/>
          <a:cs typeface="+mn-cs"/>
        </a:defRPr>
      </a:lvl7pPr>
      <a:lvl8pPr marL="6070839" algn="l" defTabSz="1734525" rtl="0" eaLnBrk="1" latinLnBrk="0" hangingPunct="1">
        <a:defRPr sz="3414" kern="1200">
          <a:solidFill>
            <a:schemeClr val="tx1"/>
          </a:solidFill>
          <a:latin typeface="+mn-lt"/>
          <a:ea typeface="+mn-ea"/>
          <a:cs typeface="+mn-cs"/>
        </a:defRPr>
      </a:lvl8pPr>
      <a:lvl9pPr marL="6938101" algn="l" defTabSz="1734525" rtl="0" eaLnBrk="1" latinLnBrk="0" hangingPunct="1">
        <a:defRPr sz="34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7" pos="158">
          <p15:clr>
            <a:srgbClr val="F26B43"/>
          </p15:clr>
        </p15:guide>
        <p15:guide id="9" orient="horz" pos="584">
          <p15:clr>
            <a:srgbClr val="F26B43"/>
          </p15:clr>
        </p15:guide>
        <p15:guide id="10" orient="horz" pos="156">
          <p15:clr>
            <a:srgbClr val="F26B43"/>
          </p15:clr>
        </p15:guide>
        <p15:guide id="11" pos="5602">
          <p15:clr>
            <a:srgbClr val="F26B43"/>
          </p15:clr>
        </p15:guide>
        <p15:guide id="12" pos="667">
          <p15:clr>
            <a:srgbClr val="F26B43"/>
          </p15:clr>
        </p15:guide>
        <p15:guide id="13" pos="580">
          <p15:clr>
            <a:srgbClr val="F26B43"/>
          </p15:clr>
        </p15:guide>
        <p15:guide id="15" orient="horz" pos="3085">
          <p15:clr>
            <a:srgbClr val="F26B43"/>
          </p15:clr>
        </p15:guide>
        <p15:guide id="16" orient="horz" pos="2976">
          <p15:clr>
            <a:srgbClr val="F26B43"/>
          </p15:clr>
        </p15:guide>
        <p15:guide id="17" pos="3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p:nvGrpSpPr>
        <p:grpSpPr>
          <a:xfrm>
            <a:off x="0" y="0"/>
            <a:ext cx="2224821" cy="2240445"/>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932"/>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3083843" y="51701874"/>
            <a:ext cx="7508132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469836" y="9279221"/>
            <a:ext cx="1640095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2011751" y="477552"/>
            <a:ext cx="14328137" cy="1278281"/>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2014666" y="2110127"/>
            <a:ext cx="14365132" cy="684604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475827" y="9388812"/>
            <a:ext cx="3902988" cy="222838"/>
          </a:xfrm>
          <a:prstGeom prst="rect">
            <a:avLst/>
          </a:prstGeom>
        </p:spPr>
        <p:txBody>
          <a:bodyPr vert="horz" wrap="none" lIns="0" tIns="0" rIns="0" bIns="0" rtlCol="0" anchor="ctr"/>
          <a:lstStyle>
            <a:lvl1pPr algn="l">
              <a:defRPr sz="1328">
                <a:solidFill>
                  <a:srgbClr val="848489"/>
                </a:solidFill>
              </a:defRPr>
            </a:lvl1pPr>
          </a:lstStyle>
          <a:p>
            <a:r>
              <a:rPr lang="sv-SE"/>
              <a:t>22 November 2022</a:t>
            </a:r>
            <a:endParaRPr lang="nl-NL"/>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12967798" y="9388812"/>
            <a:ext cx="3902988" cy="222838"/>
          </a:xfrm>
          <a:prstGeom prst="rect">
            <a:avLst/>
          </a:prstGeom>
        </p:spPr>
        <p:txBody>
          <a:bodyPr vert="horz" wrap="none" lIns="0" tIns="0" rIns="0" bIns="0" rtlCol="0" anchor="ctr"/>
          <a:lstStyle>
            <a:lvl1pPr algn="r">
              <a:defRPr sz="1328">
                <a:solidFill>
                  <a:srgbClr val="848489"/>
                </a:solidFill>
              </a:defRPr>
            </a:lvl1pPr>
          </a:lstStyle>
          <a:p>
            <a:fld id="{4807B15A-DD1C-4A15-B70E-090A38ED726E}" type="slidenum">
              <a:rPr lang="nl-NL" smtClean="0"/>
              <a:pPr/>
              <a:t>‹#›</a:t>
            </a:fld>
            <a:endParaRPr lang="nl-NL"/>
          </a:p>
        </p:txBody>
      </p:sp>
    </p:spTree>
    <p:extLst>
      <p:ext uri="{BB962C8B-B14F-4D97-AF65-F5344CB8AC3E}">
        <p14:creationId xmlns:p14="http://schemas.microsoft.com/office/powerpoint/2010/main" val="28265665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ts val="5691"/>
        </a:lnSpc>
        <a:spcBef>
          <a:spcPct val="0"/>
        </a:spcBef>
        <a:spcAft>
          <a:spcPct val="0"/>
        </a:spcAft>
        <a:defRPr sz="4932" b="1" kern="1200">
          <a:solidFill>
            <a:schemeClr val="tx1"/>
          </a:solidFill>
          <a:latin typeface="+mj-lt"/>
          <a:ea typeface="+mj-ea"/>
          <a:cs typeface="+mj-cs"/>
        </a:defRPr>
      </a:lvl1pPr>
      <a:lvl2pPr algn="l" rtl="0" eaLnBrk="1" fontAlgn="base" hangingPunct="1">
        <a:lnSpc>
          <a:spcPts val="5691"/>
        </a:lnSpc>
        <a:spcBef>
          <a:spcPct val="0"/>
        </a:spcBef>
        <a:spcAft>
          <a:spcPct val="0"/>
        </a:spcAft>
        <a:defRPr sz="4932" b="1">
          <a:solidFill>
            <a:schemeClr val="tx1"/>
          </a:solidFill>
          <a:latin typeface="Arial" panose="020B0604020202020204" pitchFamily="34" charset="0"/>
        </a:defRPr>
      </a:lvl2pPr>
      <a:lvl3pPr algn="l" rtl="0" eaLnBrk="1" fontAlgn="base" hangingPunct="1">
        <a:lnSpc>
          <a:spcPts val="5691"/>
        </a:lnSpc>
        <a:spcBef>
          <a:spcPct val="0"/>
        </a:spcBef>
        <a:spcAft>
          <a:spcPct val="0"/>
        </a:spcAft>
        <a:defRPr sz="4932" b="1">
          <a:solidFill>
            <a:schemeClr val="tx1"/>
          </a:solidFill>
          <a:latin typeface="Arial" panose="020B0604020202020204" pitchFamily="34" charset="0"/>
        </a:defRPr>
      </a:lvl3pPr>
      <a:lvl4pPr algn="l" rtl="0" eaLnBrk="1" fontAlgn="base" hangingPunct="1">
        <a:lnSpc>
          <a:spcPts val="5691"/>
        </a:lnSpc>
        <a:spcBef>
          <a:spcPct val="0"/>
        </a:spcBef>
        <a:spcAft>
          <a:spcPct val="0"/>
        </a:spcAft>
        <a:defRPr sz="4932" b="1">
          <a:solidFill>
            <a:schemeClr val="tx1"/>
          </a:solidFill>
          <a:latin typeface="Arial" panose="020B0604020202020204" pitchFamily="34" charset="0"/>
        </a:defRPr>
      </a:lvl4pPr>
      <a:lvl5pPr algn="l" rtl="0" eaLnBrk="1" fontAlgn="base" hangingPunct="1">
        <a:lnSpc>
          <a:spcPts val="5691"/>
        </a:lnSpc>
        <a:spcBef>
          <a:spcPct val="0"/>
        </a:spcBef>
        <a:spcAft>
          <a:spcPct val="0"/>
        </a:spcAft>
        <a:defRPr sz="4932" b="1">
          <a:solidFill>
            <a:schemeClr val="tx1"/>
          </a:solidFill>
          <a:latin typeface="Arial" panose="020B0604020202020204" pitchFamily="34" charset="0"/>
        </a:defRPr>
      </a:lvl5pPr>
      <a:lvl6pPr marL="867263" algn="l" rtl="0" eaLnBrk="1" fontAlgn="base" hangingPunct="1">
        <a:lnSpc>
          <a:spcPts val="5691"/>
        </a:lnSpc>
        <a:spcBef>
          <a:spcPct val="0"/>
        </a:spcBef>
        <a:spcAft>
          <a:spcPct val="0"/>
        </a:spcAft>
        <a:defRPr sz="4932" b="1">
          <a:solidFill>
            <a:schemeClr val="tx1"/>
          </a:solidFill>
          <a:latin typeface="Arial" panose="020B0604020202020204" pitchFamily="34" charset="0"/>
        </a:defRPr>
      </a:lvl6pPr>
      <a:lvl7pPr marL="1734525" algn="l" rtl="0" eaLnBrk="1" fontAlgn="base" hangingPunct="1">
        <a:lnSpc>
          <a:spcPts val="5691"/>
        </a:lnSpc>
        <a:spcBef>
          <a:spcPct val="0"/>
        </a:spcBef>
        <a:spcAft>
          <a:spcPct val="0"/>
        </a:spcAft>
        <a:defRPr sz="4932" b="1">
          <a:solidFill>
            <a:schemeClr val="tx1"/>
          </a:solidFill>
          <a:latin typeface="Arial" panose="020B0604020202020204" pitchFamily="34" charset="0"/>
        </a:defRPr>
      </a:lvl7pPr>
      <a:lvl8pPr marL="2601788" algn="l" rtl="0" eaLnBrk="1" fontAlgn="base" hangingPunct="1">
        <a:lnSpc>
          <a:spcPts val="5691"/>
        </a:lnSpc>
        <a:spcBef>
          <a:spcPct val="0"/>
        </a:spcBef>
        <a:spcAft>
          <a:spcPct val="0"/>
        </a:spcAft>
        <a:defRPr sz="4932" b="1">
          <a:solidFill>
            <a:schemeClr val="tx1"/>
          </a:solidFill>
          <a:latin typeface="Arial" panose="020B0604020202020204" pitchFamily="34" charset="0"/>
        </a:defRPr>
      </a:lvl8pPr>
      <a:lvl9pPr marL="3469051" algn="l" rtl="0" eaLnBrk="1" fontAlgn="base" hangingPunct="1">
        <a:lnSpc>
          <a:spcPts val="5691"/>
        </a:lnSpc>
        <a:spcBef>
          <a:spcPct val="0"/>
        </a:spcBef>
        <a:spcAft>
          <a:spcPct val="0"/>
        </a:spcAft>
        <a:defRPr sz="4932" b="1">
          <a:solidFill>
            <a:schemeClr val="tx1"/>
          </a:solidFill>
          <a:latin typeface="Arial" panose="020B0604020202020204" pitchFamily="34" charset="0"/>
        </a:defRPr>
      </a:lvl9pPr>
    </p:titleStyle>
    <p:bodyStyle>
      <a:lvl1pPr marL="421586" indent="-421586" algn="l" rtl="0" eaLnBrk="1" fontAlgn="base" hangingPunct="1">
        <a:lnSpc>
          <a:spcPct val="90000"/>
        </a:lnSpc>
        <a:spcBef>
          <a:spcPts val="1897"/>
        </a:spcBef>
        <a:spcAft>
          <a:spcPts val="379"/>
        </a:spcAft>
        <a:buClr>
          <a:schemeClr val="tx1"/>
        </a:buClr>
        <a:buFont typeface="Arial" panose="020B0604020202020204" pitchFamily="34" charset="0"/>
        <a:buChar char="•"/>
        <a:tabLst/>
        <a:defRPr sz="3414" kern="1200">
          <a:solidFill>
            <a:schemeClr val="tx1"/>
          </a:solidFill>
          <a:latin typeface="+mn-lt"/>
          <a:ea typeface="+mn-ea"/>
          <a:cs typeface="+mn-cs"/>
        </a:defRPr>
      </a:lvl1pPr>
      <a:lvl2pPr marL="846184" indent="-424598" algn="l" rtl="0" eaLnBrk="1" fontAlgn="base" hangingPunct="1">
        <a:lnSpc>
          <a:spcPct val="90000"/>
        </a:lnSpc>
        <a:spcBef>
          <a:spcPts val="1138"/>
        </a:spcBef>
        <a:spcAft>
          <a:spcPct val="0"/>
        </a:spcAft>
        <a:buFont typeface="Systemtypsnitt"/>
        <a:buChar char="–"/>
        <a:tabLst/>
        <a:defRPr sz="3035" kern="1200">
          <a:solidFill>
            <a:schemeClr val="tx1"/>
          </a:solidFill>
          <a:latin typeface="+mn-lt"/>
          <a:ea typeface="+mn-ea"/>
          <a:cs typeface="+mn-cs"/>
        </a:defRPr>
      </a:lvl2pPr>
      <a:lvl3pPr marL="1270781" indent="-424598" algn="l" rtl="0" eaLnBrk="1" fontAlgn="base" hangingPunct="1">
        <a:lnSpc>
          <a:spcPct val="90000"/>
        </a:lnSpc>
        <a:spcBef>
          <a:spcPts val="1138"/>
        </a:spcBef>
        <a:spcAft>
          <a:spcPct val="0"/>
        </a:spcAft>
        <a:buFont typeface="Systemtypsnitt"/>
        <a:buChar char="&gt;"/>
        <a:tabLst/>
        <a:defRPr sz="3035" i="1" kern="1200">
          <a:solidFill>
            <a:schemeClr val="tx1"/>
          </a:solidFill>
          <a:latin typeface="+mn-lt"/>
          <a:ea typeface="+mn-ea"/>
          <a:cs typeface="+mn-cs"/>
        </a:defRPr>
      </a:lvl3pPr>
      <a:lvl4pPr marL="1605039" indent="-334258" algn="l" rtl="0" eaLnBrk="1" fontAlgn="base" hangingPunct="1">
        <a:lnSpc>
          <a:spcPct val="90000"/>
        </a:lnSpc>
        <a:spcBef>
          <a:spcPts val="1138"/>
        </a:spcBef>
        <a:spcAft>
          <a:spcPct val="0"/>
        </a:spcAft>
        <a:buFont typeface="Arial" panose="020B0604020202020204" pitchFamily="34" charset="0"/>
        <a:buChar char="•"/>
        <a:tabLst/>
        <a:defRPr sz="2656" kern="1200">
          <a:solidFill>
            <a:schemeClr val="tx1"/>
          </a:solidFill>
          <a:latin typeface="+mn-lt"/>
          <a:ea typeface="+mn-ea"/>
          <a:cs typeface="+mn-cs"/>
        </a:defRPr>
      </a:lvl4pPr>
      <a:lvl5pPr marL="2110942" indent="-505903" algn="l" rtl="0" eaLnBrk="1" fontAlgn="base" hangingPunct="1">
        <a:lnSpc>
          <a:spcPct val="90000"/>
        </a:lnSpc>
        <a:spcBef>
          <a:spcPts val="1138"/>
        </a:spcBef>
        <a:spcAft>
          <a:spcPct val="0"/>
        </a:spcAft>
        <a:buFont typeface="Arial" panose="020B0604020202020204" pitchFamily="34" charset="0"/>
        <a:buChar char="–"/>
        <a:tabLst/>
        <a:defRPr sz="2656" kern="1200">
          <a:solidFill>
            <a:schemeClr val="tx1"/>
          </a:solidFill>
          <a:latin typeface="+mn-lt"/>
          <a:ea typeface="+mn-ea"/>
          <a:cs typeface="+mn-cs"/>
        </a:defRPr>
      </a:lvl5pPr>
      <a:lvl6pPr marL="4769945" indent="-433631" algn="l" defTabSz="1734525" rtl="0" eaLnBrk="1" latinLnBrk="0" hangingPunct="1">
        <a:spcBef>
          <a:spcPct val="20000"/>
        </a:spcBef>
        <a:buFont typeface="Arial" pitchFamily="34" charset="0"/>
        <a:buChar char="•"/>
        <a:defRPr sz="3794" kern="1200">
          <a:solidFill>
            <a:schemeClr val="tx1"/>
          </a:solidFill>
          <a:latin typeface="+mn-lt"/>
          <a:ea typeface="+mn-ea"/>
          <a:cs typeface="+mn-cs"/>
        </a:defRPr>
      </a:lvl6pPr>
      <a:lvl7pPr marL="5637207" indent="-433631" algn="l" defTabSz="1734525" rtl="0" eaLnBrk="1" latinLnBrk="0" hangingPunct="1">
        <a:spcBef>
          <a:spcPct val="20000"/>
        </a:spcBef>
        <a:buFont typeface="Arial" pitchFamily="34" charset="0"/>
        <a:buChar char="•"/>
        <a:defRPr sz="3794" kern="1200">
          <a:solidFill>
            <a:schemeClr val="tx1"/>
          </a:solidFill>
          <a:latin typeface="+mn-lt"/>
          <a:ea typeface="+mn-ea"/>
          <a:cs typeface="+mn-cs"/>
        </a:defRPr>
      </a:lvl7pPr>
      <a:lvl8pPr marL="6504470" indent="-433631" algn="l" defTabSz="1734525" rtl="0" eaLnBrk="1" latinLnBrk="0" hangingPunct="1">
        <a:spcBef>
          <a:spcPct val="20000"/>
        </a:spcBef>
        <a:buFont typeface="Arial" pitchFamily="34" charset="0"/>
        <a:buChar char="•"/>
        <a:defRPr sz="3794" kern="1200">
          <a:solidFill>
            <a:schemeClr val="tx1"/>
          </a:solidFill>
          <a:latin typeface="+mn-lt"/>
          <a:ea typeface="+mn-ea"/>
          <a:cs typeface="+mn-cs"/>
        </a:defRPr>
      </a:lvl8pPr>
      <a:lvl9pPr marL="7371733" indent="-433631" algn="l" defTabSz="1734525" rtl="0" eaLnBrk="1" latinLnBrk="0" hangingPunct="1">
        <a:spcBef>
          <a:spcPct val="20000"/>
        </a:spcBef>
        <a:buFont typeface="Arial" pitchFamily="34" charset="0"/>
        <a:buChar char="•"/>
        <a:defRPr sz="3794" kern="1200">
          <a:solidFill>
            <a:schemeClr val="tx1"/>
          </a:solidFill>
          <a:latin typeface="+mn-lt"/>
          <a:ea typeface="+mn-ea"/>
          <a:cs typeface="+mn-cs"/>
        </a:defRPr>
      </a:lvl9pPr>
    </p:bodyStyle>
    <p:otherStyle>
      <a:defPPr>
        <a:defRPr lang="en-US"/>
      </a:defPPr>
      <a:lvl1pPr marL="0" algn="l" defTabSz="1734525" rtl="0" eaLnBrk="1" latinLnBrk="0" hangingPunct="1">
        <a:defRPr sz="3414" kern="1200">
          <a:solidFill>
            <a:schemeClr val="tx1"/>
          </a:solidFill>
          <a:latin typeface="+mn-lt"/>
          <a:ea typeface="+mn-ea"/>
          <a:cs typeface="+mn-cs"/>
        </a:defRPr>
      </a:lvl1pPr>
      <a:lvl2pPr marL="867263" algn="l" defTabSz="1734525" rtl="0" eaLnBrk="1" latinLnBrk="0" hangingPunct="1">
        <a:defRPr sz="3414" kern="1200">
          <a:solidFill>
            <a:schemeClr val="tx1"/>
          </a:solidFill>
          <a:latin typeface="+mn-lt"/>
          <a:ea typeface="+mn-ea"/>
          <a:cs typeface="+mn-cs"/>
        </a:defRPr>
      </a:lvl2pPr>
      <a:lvl3pPr marL="1734525" algn="l" defTabSz="1734525" rtl="0" eaLnBrk="1" latinLnBrk="0" hangingPunct="1">
        <a:defRPr sz="3414" kern="1200">
          <a:solidFill>
            <a:schemeClr val="tx1"/>
          </a:solidFill>
          <a:latin typeface="+mn-lt"/>
          <a:ea typeface="+mn-ea"/>
          <a:cs typeface="+mn-cs"/>
        </a:defRPr>
      </a:lvl3pPr>
      <a:lvl4pPr marL="2601788" algn="l" defTabSz="1734525" rtl="0" eaLnBrk="1" latinLnBrk="0" hangingPunct="1">
        <a:defRPr sz="3414" kern="1200">
          <a:solidFill>
            <a:schemeClr val="tx1"/>
          </a:solidFill>
          <a:latin typeface="+mn-lt"/>
          <a:ea typeface="+mn-ea"/>
          <a:cs typeface="+mn-cs"/>
        </a:defRPr>
      </a:lvl4pPr>
      <a:lvl5pPr marL="3469051" algn="l" defTabSz="1734525" rtl="0" eaLnBrk="1" latinLnBrk="0" hangingPunct="1">
        <a:defRPr sz="3414" kern="1200">
          <a:solidFill>
            <a:schemeClr val="tx1"/>
          </a:solidFill>
          <a:latin typeface="+mn-lt"/>
          <a:ea typeface="+mn-ea"/>
          <a:cs typeface="+mn-cs"/>
        </a:defRPr>
      </a:lvl5pPr>
      <a:lvl6pPr marL="4336313" algn="l" defTabSz="1734525" rtl="0" eaLnBrk="1" latinLnBrk="0" hangingPunct="1">
        <a:defRPr sz="3414" kern="1200">
          <a:solidFill>
            <a:schemeClr val="tx1"/>
          </a:solidFill>
          <a:latin typeface="+mn-lt"/>
          <a:ea typeface="+mn-ea"/>
          <a:cs typeface="+mn-cs"/>
        </a:defRPr>
      </a:lvl6pPr>
      <a:lvl7pPr marL="5203576" algn="l" defTabSz="1734525" rtl="0" eaLnBrk="1" latinLnBrk="0" hangingPunct="1">
        <a:defRPr sz="3414" kern="1200">
          <a:solidFill>
            <a:schemeClr val="tx1"/>
          </a:solidFill>
          <a:latin typeface="+mn-lt"/>
          <a:ea typeface="+mn-ea"/>
          <a:cs typeface="+mn-cs"/>
        </a:defRPr>
      </a:lvl7pPr>
      <a:lvl8pPr marL="6070839" algn="l" defTabSz="1734525" rtl="0" eaLnBrk="1" latinLnBrk="0" hangingPunct="1">
        <a:defRPr sz="3414" kern="1200">
          <a:solidFill>
            <a:schemeClr val="tx1"/>
          </a:solidFill>
          <a:latin typeface="+mn-lt"/>
          <a:ea typeface="+mn-ea"/>
          <a:cs typeface="+mn-cs"/>
        </a:defRPr>
      </a:lvl8pPr>
      <a:lvl9pPr marL="6938101" algn="l" defTabSz="1734525" rtl="0" eaLnBrk="1" latinLnBrk="0" hangingPunct="1">
        <a:defRPr sz="34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7" pos="158">
          <p15:clr>
            <a:srgbClr val="F26B43"/>
          </p15:clr>
        </p15:guide>
        <p15:guide id="9" orient="horz" pos="584">
          <p15:clr>
            <a:srgbClr val="F26B43"/>
          </p15:clr>
        </p15:guide>
        <p15:guide id="10" orient="horz" pos="156">
          <p15:clr>
            <a:srgbClr val="F26B43"/>
          </p15:clr>
        </p15:guide>
        <p15:guide id="11" pos="5602">
          <p15:clr>
            <a:srgbClr val="F26B43"/>
          </p15:clr>
        </p15:guide>
        <p15:guide id="12" pos="667">
          <p15:clr>
            <a:srgbClr val="F26B43"/>
          </p15:clr>
        </p15:guide>
        <p15:guide id="13" pos="580">
          <p15:clr>
            <a:srgbClr val="F26B43"/>
          </p15:clr>
        </p15:guide>
        <p15:guide id="15" orient="horz" pos="3085">
          <p15:clr>
            <a:srgbClr val="F26B43"/>
          </p15:clr>
        </p15:guide>
        <p15:guide id="16" orient="horz" pos="2976">
          <p15:clr>
            <a:srgbClr val="F26B43"/>
          </p15:clr>
        </p15:guide>
        <p15:guide id="17" pos="3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harmeen@kth.se"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hyperlink" Target="#_ENREF_39"/><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bicification-project.eu/"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a:xfrm>
            <a:off x="864378" y="625642"/>
            <a:ext cx="15619444" cy="4138863"/>
          </a:xfrm>
        </p:spPr>
        <p:txBody>
          <a:bodyPr/>
          <a:lstStyle/>
          <a:p>
            <a:pPr algn="ctr"/>
            <a:r>
              <a:rPr lang="en-US" sz="3600" dirty="0">
                <a:solidFill>
                  <a:srgbClr val="B72E1B"/>
                </a:solidFill>
                <a:ea typeface="ＭＳ Ｐゴシック" pitchFamily="34" charset="-128"/>
              </a:rPr>
              <a:t>Factor 3:  ACT &amp; SHIFT</a:t>
            </a:r>
            <a:br>
              <a:rPr lang="en-US" sz="3600" dirty="0">
                <a:solidFill>
                  <a:srgbClr val="B72E1B"/>
                </a:solidFill>
                <a:ea typeface="ＭＳ Ｐゴシック" pitchFamily="34" charset="-128"/>
              </a:rPr>
            </a:br>
            <a:br>
              <a:rPr lang="en-US" sz="4000" dirty="0">
                <a:ea typeface="ＭＳ Ｐゴシック" pitchFamily="34" charset="-128"/>
              </a:rPr>
            </a:br>
            <a:r>
              <a:rPr lang="en-US" sz="3500" b="0" dirty="0">
                <a:ea typeface="ＭＳ Ｐゴシック" pitchFamily="34" charset="-128"/>
              </a:rPr>
              <a:t>Challenges to the implementation of new technologies in Sustainable Mobility Transitions: </a:t>
            </a:r>
            <a:br>
              <a:rPr lang="en-US" sz="3500" b="0" dirty="0">
                <a:ea typeface="ＭＳ Ｐゴシック" pitchFamily="34" charset="-128"/>
              </a:rPr>
            </a:br>
            <a:r>
              <a:rPr lang="en-US" sz="3200" b="0" dirty="0">
                <a:ea typeface="ＭＳ Ｐゴシック" pitchFamily="34" charset="-128"/>
              </a:rPr>
              <a:t>the case of on demand transport and mobility as a service (</a:t>
            </a:r>
            <a:r>
              <a:rPr lang="en-US" sz="3200" b="0" dirty="0" err="1">
                <a:ea typeface="ＭＳ Ｐゴシック" pitchFamily="34" charset="-128"/>
              </a:rPr>
              <a:t>MaaS</a:t>
            </a:r>
            <a:r>
              <a:rPr lang="en-US" sz="3200" b="0" dirty="0">
                <a:ea typeface="ＭＳ Ｐゴシック" pitchFamily="34" charset="-128"/>
              </a:rPr>
              <a:t>) systems</a:t>
            </a:r>
            <a:endParaRPr lang="nl-NL" sz="3200" b="0" dirty="0">
              <a:ea typeface="ＭＳ Ｐゴシック" pitchFamily="34" charset="-128"/>
            </a:endParaRPr>
          </a:p>
        </p:txBody>
      </p:sp>
      <p:sp>
        <p:nvSpPr>
          <p:cNvPr id="12290" name="Tijdelijke aanduiding voor inhoud 2"/>
          <p:cNvSpPr>
            <a:spLocks noGrp="1"/>
          </p:cNvSpPr>
          <p:nvPr>
            <p:ph idx="1"/>
          </p:nvPr>
        </p:nvSpPr>
        <p:spPr>
          <a:xfrm>
            <a:off x="1800225" y="5575610"/>
            <a:ext cx="13747750" cy="3060915"/>
          </a:xfrm>
        </p:spPr>
        <p:txBody>
          <a:bodyPr/>
          <a:lstStyle/>
          <a:p>
            <a:pPr marL="0" indent="0" algn="ctr" eaLnBrk="1" hangingPunct="1">
              <a:buNone/>
            </a:pPr>
            <a:r>
              <a:rPr lang="en-US" sz="3000" dirty="0">
                <a:solidFill>
                  <a:srgbClr val="7030A0"/>
                </a:solidFill>
                <a:ea typeface="ＭＳ Ｐゴシック" pitchFamily="34" charset="-128"/>
              </a:rPr>
              <a:t>Fariya Sharmeen</a:t>
            </a:r>
          </a:p>
          <a:p>
            <a:pPr marL="0" indent="0" algn="ctr" eaLnBrk="1" hangingPunct="1">
              <a:buNone/>
            </a:pPr>
            <a:r>
              <a:rPr lang="en-US" sz="2400" dirty="0">
                <a:solidFill>
                  <a:srgbClr val="7030A0"/>
                </a:solidFill>
                <a:ea typeface="ＭＳ Ｐゴシック" pitchFamily="34" charset="-128"/>
              </a:rPr>
              <a:t>Associate Professor in Mobility and Urban Planning</a:t>
            </a:r>
          </a:p>
          <a:p>
            <a:pPr marL="0" indent="0" algn="ctr" eaLnBrk="1" hangingPunct="1">
              <a:buNone/>
            </a:pPr>
            <a:r>
              <a:rPr lang="en-US" sz="2400" dirty="0">
                <a:solidFill>
                  <a:srgbClr val="7030A0"/>
                </a:solidFill>
                <a:ea typeface="ＭＳ Ｐゴシック" pitchFamily="34" charset="-128"/>
              </a:rPr>
              <a:t>Transport and Systems Analysis </a:t>
            </a:r>
          </a:p>
          <a:p>
            <a:pPr marL="0" indent="0" algn="ctr" eaLnBrk="1" hangingPunct="1">
              <a:buNone/>
            </a:pPr>
            <a:r>
              <a:rPr lang="en-US" sz="2400" dirty="0">
                <a:solidFill>
                  <a:srgbClr val="7030A0"/>
                </a:solidFill>
                <a:ea typeface="ＭＳ Ｐゴシック" pitchFamily="34" charset="-128"/>
              </a:rPr>
              <a:t>KTH Royal Institute of Technology</a:t>
            </a:r>
          </a:p>
          <a:p>
            <a:pPr marL="0" indent="0" algn="ctr" eaLnBrk="1" hangingPunct="1">
              <a:buNone/>
            </a:pPr>
            <a:r>
              <a:rPr lang="en-US" sz="2400" dirty="0">
                <a:solidFill>
                  <a:srgbClr val="0070C0"/>
                </a:solidFill>
                <a:ea typeface="ＭＳ Ｐゴシック" pitchFamily="34" charset="-128"/>
                <a:hlinkClick r:id="rId3">
                  <a:extLst>
                    <a:ext uri="{A12FA001-AC4F-418D-AE19-62706E023703}">
                      <ahyp:hlinkClr xmlns:ahyp="http://schemas.microsoft.com/office/drawing/2018/hyperlinkcolor" val="tx"/>
                    </a:ext>
                  </a:extLst>
                </a:hlinkClick>
              </a:rPr>
              <a:t>Sharmeen@kth.se</a:t>
            </a:r>
            <a:endParaRPr lang="en-US" sz="2400" dirty="0">
              <a:solidFill>
                <a:srgbClr val="0070C0"/>
              </a:solidFill>
              <a:ea typeface="ＭＳ Ｐゴシック" pitchFamily="34" charset="-128"/>
            </a:endParaRPr>
          </a:p>
          <a:p>
            <a:pPr marL="0" indent="0" algn="ctr" eaLnBrk="1" hangingPunct="1">
              <a:buNone/>
            </a:pPr>
            <a:endParaRPr lang="en-US" sz="2400" dirty="0">
              <a:solidFill>
                <a:srgbClr val="7030A0"/>
              </a:solidFill>
              <a:ea typeface="ＭＳ Ｐゴシック" pitchFamily="34" charset="-128"/>
            </a:endParaRPr>
          </a:p>
          <a:p>
            <a:pPr marL="0" indent="0" algn="ctr" eaLnBrk="1" hangingPunct="1">
              <a:buNone/>
            </a:pPr>
            <a:endParaRPr lang="en-US" sz="2400" dirty="0">
              <a:solidFill>
                <a:srgbClr val="7030A0"/>
              </a:solidFill>
              <a:ea typeface="ＭＳ Ｐゴシック" pitchFamily="34" charset="-128"/>
            </a:endParaRPr>
          </a:p>
          <a:p>
            <a:pPr marL="0" indent="0" eaLnBrk="1" hangingPunct="1">
              <a:buNone/>
            </a:pPr>
            <a:endParaRPr lang="nl-NL" dirty="0">
              <a:ea typeface="ＭＳ Ｐゴシック" pitchFamily="34" charset="-128"/>
            </a:endParaRPr>
          </a:p>
        </p:txBody>
      </p:sp>
      <p:sp>
        <p:nvSpPr>
          <p:cNvPr id="3" name="Date Placeholder 2">
            <a:extLst>
              <a:ext uri="{FF2B5EF4-FFF2-40B4-BE49-F238E27FC236}">
                <a16:creationId xmlns:a16="http://schemas.microsoft.com/office/drawing/2014/main" id="{C73E4ADB-E69C-4A88-9AFD-5C7C67F59A06}"/>
              </a:ext>
            </a:extLst>
          </p:cNvPr>
          <p:cNvSpPr>
            <a:spLocks noGrp="1"/>
          </p:cNvSpPr>
          <p:nvPr>
            <p:ph type="dt" sz="half" idx="12"/>
          </p:nvPr>
        </p:nvSpPr>
        <p:spPr/>
        <p:txBody>
          <a:bodyPr/>
          <a:lstStyle/>
          <a:p>
            <a:r>
              <a:rPr lang="sv-SE"/>
              <a:t>22 November 2022</a:t>
            </a:r>
            <a:endParaRPr lang="nl-NL"/>
          </a:p>
        </p:txBody>
      </p:sp>
      <p:sp>
        <p:nvSpPr>
          <p:cNvPr id="5" name="Slide Number Placeholder 4">
            <a:extLst>
              <a:ext uri="{FF2B5EF4-FFF2-40B4-BE49-F238E27FC236}">
                <a16:creationId xmlns:a16="http://schemas.microsoft.com/office/drawing/2014/main" id="{7E6E69A3-B4D5-42E7-B296-39202A8A109E}"/>
              </a:ext>
            </a:extLst>
          </p:cNvPr>
          <p:cNvSpPr>
            <a:spLocks noGrp="1"/>
          </p:cNvSpPr>
          <p:nvPr>
            <p:ph type="sldNum" sz="quarter" idx="10"/>
          </p:nvPr>
        </p:nvSpPr>
        <p:spPr/>
        <p:txBody>
          <a:bodyPr/>
          <a:lstStyle/>
          <a:p>
            <a:fld id="{5E245813-7D2D-4523-B7A4-E9EF13CD6BCD}" type="slidenum">
              <a:rPr lang="nl-NL" smtClean="0"/>
              <a:pPr/>
              <a:t>1</a:t>
            </a:fld>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96DC6-DA7E-4AE2-9462-BD2CF5336582}"/>
              </a:ext>
            </a:extLst>
          </p:cNvPr>
          <p:cNvSpPr>
            <a:spLocks noGrp="1"/>
          </p:cNvSpPr>
          <p:nvPr>
            <p:ph type="title"/>
          </p:nvPr>
        </p:nvSpPr>
        <p:spPr/>
        <p:txBody>
          <a:bodyPr/>
          <a:lstStyle/>
          <a:p>
            <a:pPr algn="ctr"/>
            <a:r>
              <a:rPr lang="nl-NL" dirty="0"/>
              <a:t>Fundamental Questions</a:t>
            </a:r>
          </a:p>
        </p:txBody>
      </p:sp>
      <p:sp>
        <p:nvSpPr>
          <p:cNvPr id="3" name="Tijdelijke aanduiding voor inhoud 2">
            <a:extLst>
              <a:ext uri="{FF2B5EF4-FFF2-40B4-BE49-F238E27FC236}">
                <a16:creationId xmlns:a16="http://schemas.microsoft.com/office/drawing/2014/main" id="{4C608BC3-2EC1-404A-837D-046372EB0856}"/>
              </a:ext>
            </a:extLst>
          </p:cNvPr>
          <p:cNvSpPr>
            <a:spLocks noGrp="1"/>
          </p:cNvSpPr>
          <p:nvPr>
            <p:ph idx="1"/>
          </p:nvPr>
        </p:nvSpPr>
        <p:spPr>
          <a:xfrm>
            <a:off x="1006725" y="2275367"/>
            <a:ext cx="16126350" cy="6242991"/>
          </a:xfrm>
        </p:spPr>
        <p:txBody>
          <a:bodyPr/>
          <a:lstStyle/>
          <a:p>
            <a:pPr marL="0" indent="0">
              <a:buNone/>
            </a:pPr>
            <a:endParaRPr lang="en-US" dirty="0"/>
          </a:p>
          <a:p>
            <a:pPr marL="0" indent="0">
              <a:buNone/>
            </a:pPr>
            <a:endParaRPr lang="en-US" dirty="0"/>
          </a:p>
        </p:txBody>
      </p:sp>
      <p:sp>
        <p:nvSpPr>
          <p:cNvPr id="4" name="Tijdelijke aanduiding voor dianummer 3">
            <a:extLst>
              <a:ext uri="{FF2B5EF4-FFF2-40B4-BE49-F238E27FC236}">
                <a16:creationId xmlns:a16="http://schemas.microsoft.com/office/drawing/2014/main" id="{1F1F4C33-4BA4-4C84-8B1A-0E6DF956BA7F}"/>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10</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Tijdelijke aanduiding voor datum 5">
            <a:extLst>
              <a:ext uri="{FF2B5EF4-FFF2-40B4-BE49-F238E27FC236}">
                <a16:creationId xmlns:a16="http://schemas.microsoft.com/office/drawing/2014/main" id="{9FB0BD9E-D4CD-4F31-8B4B-7827DA65B709}"/>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graphicFrame>
        <p:nvGraphicFramePr>
          <p:cNvPr id="8" name="Diagram 7"/>
          <p:cNvGraphicFramePr/>
          <p:nvPr>
            <p:extLst>
              <p:ext uri="{D42A27DB-BD31-4B8C-83A1-F6EECF244321}">
                <p14:modId xmlns:p14="http://schemas.microsoft.com/office/powerpoint/2010/main" val="2778084029"/>
              </p:ext>
            </p:extLst>
          </p:nvPr>
        </p:nvGraphicFramePr>
        <p:xfrm>
          <a:off x="1006725" y="2594286"/>
          <a:ext cx="14534147" cy="6977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255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96DC6-DA7E-4AE2-9462-BD2CF5336582}"/>
              </a:ext>
            </a:extLst>
          </p:cNvPr>
          <p:cNvSpPr>
            <a:spLocks noGrp="1"/>
          </p:cNvSpPr>
          <p:nvPr>
            <p:ph type="title"/>
          </p:nvPr>
        </p:nvSpPr>
        <p:spPr/>
        <p:txBody>
          <a:bodyPr/>
          <a:lstStyle/>
          <a:p>
            <a:pPr algn="ctr"/>
            <a:r>
              <a:rPr lang="nl-NL" dirty="0"/>
              <a:t>Key Driver</a:t>
            </a:r>
          </a:p>
        </p:txBody>
      </p:sp>
      <p:sp>
        <p:nvSpPr>
          <p:cNvPr id="3" name="Tijdelijke aanduiding voor inhoud 2">
            <a:extLst>
              <a:ext uri="{FF2B5EF4-FFF2-40B4-BE49-F238E27FC236}">
                <a16:creationId xmlns:a16="http://schemas.microsoft.com/office/drawing/2014/main" id="{4C608BC3-2EC1-404A-837D-046372EB0856}"/>
              </a:ext>
            </a:extLst>
          </p:cNvPr>
          <p:cNvSpPr>
            <a:spLocks noGrp="1"/>
          </p:cNvSpPr>
          <p:nvPr>
            <p:ph idx="1"/>
          </p:nvPr>
        </p:nvSpPr>
        <p:spPr>
          <a:xfrm>
            <a:off x="1584241" y="2463908"/>
            <a:ext cx="16126350" cy="7058650"/>
          </a:xfrm>
        </p:spPr>
        <p:txBody>
          <a:bodyPr/>
          <a:lstStyle/>
          <a:p>
            <a:pPr marL="0" indent="0">
              <a:buNone/>
            </a:pPr>
            <a:r>
              <a:rPr lang="en-US" b="1" dirty="0"/>
              <a:t>Why would a transport provider join?</a:t>
            </a:r>
          </a:p>
          <a:p>
            <a:pPr marL="0" indent="0">
              <a:buNone/>
            </a:pPr>
            <a:endParaRPr lang="en-US" dirty="0"/>
          </a:p>
          <a:p>
            <a:pPr marL="0" indent="0">
              <a:buNone/>
            </a:pPr>
            <a:r>
              <a:rPr lang="en-US" dirty="0"/>
              <a:t>Organizational </a:t>
            </a:r>
            <a:r>
              <a:rPr lang="en-US" dirty="0" err="1"/>
              <a:t>behaviour</a:t>
            </a:r>
            <a:r>
              <a:rPr lang="en-US" dirty="0"/>
              <a:t> analysis</a:t>
            </a:r>
          </a:p>
          <a:p>
            <a:pPr marL="0" indent="0">
              <a:buNone/>
            </a:pPr>
            <a:endParaRPr lang="en-US" b="1" dirty="0"/>
          </a:p>
          <a:p>
            <a:r>
              <a:rPr lang="en-US" b="1" dirty="0"/>
              <a:t>Revenue Drivers</a:t>
            </a:r>
            <a:endParaRPr lang="en-US" dirty="0"/>
          </a:p>
          <a:p>
            <a:r>
              <a:rPr lang="en-US" b="1" dirty="0"/>
              <a:t>Cost Drivers</a:t>
            </a:r>
          </a:p>
          <a:p>
            <a:r>
              <a:rPr lang="en-US" b="1" dirty="0"/>
              <a:t>Risk Drivers</a:t>
            </a:r>
            <a:endParaRPr lang="en-US" dirty="0"/>
          </a:p>
          <a:p>
            <a:r>
              <a:rPr lang="en-US" b="1" dirty="0"/>
              <a:t>Long-term Continuity Drivers</a:t>
            </a:r>
            <a:endParaRPr lang="en-US" dirty="0"/>
          </a:p>
          <a:p>
            <a:pPr marL="0" indent="0">
              <a:buNone/>
            </a:pPr>
            <a:endParaRPr lang="nl-NL" dirty="0"/>
          </a:p>
        </p:txBody>
      </p:sp>
      <p:sp>
        <p:nvSpPr>
          <p:cNvPr id="4" name="Tijdelijke aanduiding voor dianummer 3">
            <a:extLst>
              <a:ext uri="{FF2B5EF4-FFF2-40B4-BE49-F238E27FC236}">
                <a16:creationId xmlns:a16="http://schemas.microsoft.com/office/drawing/2014/main" id="{1F1F4C33-4BA4-4C84-8B1A-0E6DF956BA7F}"/>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11</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Tijdelijke aanduiding voor datum 5">
            <a:extLst>
              <a:ext uri="{FF2B5EF4-FFF2-40B4-BE49-F238E27FC236}">
                <a16:creationId xmlns:a16="http://schemas.microsoft.com/office/drawing/2014/main" id="{9FB0BD9E-D4CD-4F31-8B4B-7827DA65B709}"/>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19107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96DC6-DA7E-4AE2-9462-BD2CF5336582}"/>
              </a:ext>
            </a:extLst>
          </p:cNvPr>
          <p:cNvSpPr>
            <a:spLocks noGrp="1"/>
          </p:cNvSpPr>
          <p:nvPr>
            <p:ph type="title"/>
          </p:nvPr>
        </p:nvSpPr>
        <p:spPr/>
        <p:txBody>
          <a:bodyPr/>
          <a:lstStyle/>
          <a:p>
            <a:pPr algn="ctr"/>
            <a:r>
              <a:rPr lang="nl-NL" dirty="0"/>
              <a:t>Necessary preconditions</a:t>
            </a:r>
          </a:p>
        </p:txBody>
      </p:sp>
      <p:sp>
        <p:nvSpPr>
          <p:cNvPr id="3" name="Tijdelijke aanduiding voor inhoud 2">
            <a:extLst>
              <a:ext uri="{FF2B5EF4-FFF2-40B4-BE49-F238E27FC236}">
                <a16:creationId xmlns:a16="http://schemas.microsoft.com/office/drawing/2014/main" id="{4C608BC3-2EC1-404A-837D-046372EB0856}"/>
              </a:ext>
            </a:extLst>
          </p:cNvPr>
          <p:cNvSpPr>
            <a:spLocks noGrp="1"/>
          </p:cNvSpPr>
          <p:nvPr>
            <p:ph idx="1"/>
          </p:nvPr>
        </p:nvSpPr>
        <p:spPr>
          <a:xfrm>
            <a:off x="1006725" y="2275367"/>
            <a:ext cx="16126350" cy="7058650"/>
          </a:xfrm>
        </p:spPr>
        <p:txBody>
          <a:bodyPr/>
          <a:lstStyle/>
          <a:p>
            <a:pPr marL="0" indent="0">
              <a:buNone/>
            </a:pPr>
            <a:r>
              <a:rPr lang="en-US" b="1" dirty="0"/>
              <a:t>Institutional Infrastructure</a:t>
            </a:r>
          </a:p>
          <a:p>
            <a:pPr marL="0" indent="0">
              <a:buNone/>
            </a:pPr>
            <a:endParaRPr lang="en-US" dirty="0"/>
          </a:p>
          <a:p>
            <a:r>
              <a:rPr lang="en-US" i="1" dirty="0"/>
              <a:t>Legislation and permits</a:t>
            </a:r>
          </a:p>
          <a:p>
            <a:endParaRPr lang="en-US" i="1" dirty="0"/>
          </a:p>
          <a:p>
            <a:r>
              <a:rPr lang="en-US" i="1" dirty="0"/>
              <a:t>Subsidization </a:t>
            </a:r>
          </a:p>
          <a:p>
            <a:endParaRPr lang="en-US" i="1" dirty="0"/>
          </a:p>
          <a:p>
            <a:r>
              <a:rPr lang="en-US" i="1" dirty="0"/>
              <a:t>Financing innovation</a:t>
            </a:r>
          </a:p>
          <a:p>
            <a:endParaRPr lang="en-US" i="1" dirty="0"/>
          </a:p>
          <a:p>
            <a:r>
              <a:rPr lang="en-US" i="1" dirty="0"/>
              <a:t>Availability and standardization of open data</a:t>
            </a:r>
            <a:endParaRPr lang="nl-NL" dirty="0"/>
          </a:p>
        </p:txBody>
      </p:sp>
      <p:sp>
        <p:nvSpPr>
          <p:cNvPr id="4" name="Tijdelijke aanduiding voor dianummer 3">
            <a:extLst>
              <a:ext uri="{FF2B5EF4-FFF2-40B4-BE49-F238E27FC236}">
                <a16:creationId xmlns:a16="http://schemas.microsoft.com/office/drawing/2014/main" id="{1F1F4C33-4BA4-4C84-8B1A-0E6DF956BA7F}"/>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12</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Tijdelijke aanduiding voor datum 5">
            <a:extLst>
              <a:ext uri="{FF2B5EF4-FFF2-40B4-BE49-F238E27FC236}">
                <a16:creationId xmlns:a16="http://schemas.microsoft.com/office/drawing/2014/main" id="{9FB0BD9E-D4CD-4F31-8B4B-7827DA65B709}"/>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83881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96DC6-DA7E-4AE2-9462-BD2CF5336582}"/>
              </a:ext>
            </a:extLst>
          </p:cNvPr>
          <p:cNvSpPr>
            <a:spLocks noGrp="1"/>
          </p:cNvSpPr>
          <p:nvPr>
            <p:ph type="title"/>
          </p:nvPr>
        </p:nvSpPr>
        <p:spPr/>
        <p:txBody>
          <a:bodyPr/>
          <a:lstStyle/>
          <a:p>
            <a:pPr algn="ctr"/>
            <a:r>
              <a:rPr lang="nl-NL" dirty="0"/>
              <a:t>Goal of alliance formation</a:t>
            </a:r>
          </a:p>
        </p:txBody>
      </p:sp>
      <p:sp>
        <p:nvSpPr>
          <p:cNvPr id="3" name="Tijdelijke aanduiding voor inhoud 2">
            <a:extLst>
              <a:ext uri="{FF2B5EF4-FFF2-40B4-BE49-F238E27FC236}">
                <a16:creationId xmlns:a16="http://schemas.microsoft.com/office/drawing/2014/main" id="{4C608BC3-2EC1-404A-837D-046372EB0856}"/>
              </a:ext>
            </a:extLst>
          </p:cNvPr>
          <p:cNvSpPr>
            <a:spLocks noGrp="1"/>
          </p:cNvSpPr>
          <p:nvPr>
            <p:ph idx="1"/>
          </p:nvPr>
        </p:nvSpPr>
        <p:spPr>
          <a:xfrm>
            <a:off x="1006725" y="3213830"/>
            <a:ext cx="16126350" cy="7058650"/>
          </a:xfrm>
        </p:spPr>
        <p:txBody>
          <a:bodyPr/>
          <a:lstStyle/>
          <a:p>
            <a:pPr marL="0" indent="0">
              <a:buNone/>
            </a:pPr>
            <a:r>
              <a:rPr lang="en-US" b="1" dirty="0"/>
              <a:t>Exploration Vs Exploitation</a:t>
            </a:r>
            <a:endParaRPr lang="nl-NL" b="1" dirty="0"/>
          </a:p>
          <a:p>
            <a:pPr marL="0" indent="0">
              <a:buNone/>
            </a:pPr>
            <a:endParaRPr lang="nl-NL" b="1" dirty="0"/>
          </a:p>
          <a:p>
            <a:pPr marL="0" indent="0">
              <a:buNone/>
            </a:pPr>
            <a:r>
              <a:rPr lang="en-US" i="1" dirty="0">
                <a:solidFill>
                  <a:srgbClr val="FFC000"/>
                </a:solidFill>
              </a:rPr>
              <a:t>exploration goals are important for partners in forming alliances. In later stages exploitation goals become important, such as generating revenues and profits.</a:t>
            </a:r>
          </a:p>
          <a:p>
            <a:pPr marL="0" indent="0">
              <a:buNone/>
            </a:pPr>
            <a:endParaRPr lang="en-US" i="1" dirty="0">
              <a:solidFill>
                <a:srgbClr val="FFC000"/>
              </a:solidFill>
            </a:endParaRPr>
          </a:p>
          <a:p>
            <a:pPr marL="0" indent="0">
              <a:buNone/>
            </a:pPr>
            <a:endParaRPr lang="en-US" i="1" dirty="0">
              <a:solidFill>
                <a:srgbClr val="FFC000"/>
              </a:solidFill>
            </a:endParaRPr>
          </a:p>
          <a:p>
            <a:pPr marL="0" indent="0">
              <a:buNone/>
            </a:pPr>
            <a:r>
              <a:rPr lang="en-US" i="1" dirty="0">
                <a:solidFill>
                  <a:srgbClr val="B72E1B"/>
                </a:solidFill>
              </a:rPr>
              <a:t>POWER OF PARTNERS</a:t>
            </a:r>
            <a:endParaRPr lang="nl-NL" i="1" dirty="0">
              <a:solidFill>
                <a:srgbClr val="B72E1B"/>
              </a:solidFill>
            </a:endParaRPr>
          </a:p>
        </p:txBody>
      </p:sp>
      <p:sp>
        <p:nvSpPr>
          <p:cNvPr id="4" name="Tijdelijke aanduiding voor dianummer 3">
            <a:extLst>
              <a:ext uri="{FF2B5EF4-FFF2-40B4-BE49-F238E27FC236}">
                <a16:creationId xmlns:a16="http://schemas.microsoft.com/office/drawing/2014/main" id="{1F1F4C33-4BA4-4C84-8B1A-0E6DF956BA7F}"/>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13</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Tijdelijke aanduiding voor datum 5">
            <a:extLst>
              <a:ext uri="{FF2B5EF4-FFF2-40B4-BE49-F238E27FC236}">
                <a16:creationId xmlns:a16="http://schemas.microsoft.com/office/drawing/2014/main" id="{9FB0BD9E-D4CD-4F31-8B4B-7827DA65B709}"/>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85825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9AA68-49E7-4517-9AE0-CCFFD167D6DE}"/>
              </a:ext>
            </a:extLst>
          </p:cNvPr>
          <p:cNvSpPr>
            <a:spLocks noGrp="1"/>
          </p:cNvSpPr>
          <p:nvPr>
            <p:ph type="title"/>
          </p:nvPr>
        </p:nvSpPr>
        <p:spPr>
          <a:xfrm>
            <a:off x="1800000" y="265121"/>
            <a:ext cx="14328137" cy="840885"/>
          </a:xfrm>
        </p:spPr>
        <p:txBody>
          <a:bodyPr/>
          <a:lstStyle/>
          <a:p>
            <a:pPr algn="ctr"/>
            <a:r>
              <a:rPr lang="en-US" sz="3200" dirty="0"/>
              <a:t>Phases in decision-making : alliance formation</a:t>
            </a:r>
            <a:endParaRPr lang="nl-NL" sz="3200" dirty="0"/>
          </a:p>
        </p:txBody>
      </p:sp>
      <p:sp>
        <p:nvSpPr>
          <p:cNvPr id="3" name="Tijdelijke aanduiding voor inhoud 2">
            <a:extLst>
              <a:ext uri="{FF2B5EF4-FFF2-40B4-BE49-F238E27FC236}">
                <a16:creationId xmlns:a16="http://schemas.microsoft.com/office/drawing/2014/main" id="{5AF614CF-C174-454C-8A02-88F557E31915}"/>
              </a:ext>
            </a:extLst>
          </p:cNvPr>
          <p:cNvSpPr>
            <a:spLocks noGrp="1"/>
          </p:cNvSpPr>
          <p:nvPr>
            <p:ph idx="1"/>
          </p:nvPr>
        </p:nvSpPr>
        <p:spPr/>
        <p:txBody>
          <a:bodyPr/>
          <a:lstStyle/>
          <a:p>
            <a:pPr marL="0" indent="0">
              <a:buNone/>
            </a:pPr>
            <a:r>
              <a:rPr lang="nl-NL" dirty="0"/>
              <a:t> </a:t>
            </a:r>
          </a:p>
        </p:txBody>
      </p:sp>
      <p:sp>
        <p:nvSpPr>
          <p:cNvPr id="4" name="Tijdelijke aanduiding voor dianummer 3">
            <a:extLst>
              <a:ext uri="{FF2B5EF4-FFF2-40B4-BE49-F238E27FC236}">
                <a16:creationId xmlns:a16="http://schemas.microsoft.com/office/drawing/2014/main" id="{B66642F9-0612-49C5-A183-C6AF0322AFA7}"/>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14</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Tijdelijke aanduiding voor datum 5">
            <a:extLst>
              <a:ext uri="{FF2B5EF4-FFF2-40B4-BE49-F238E27FC236}">
                <a16:creationId xmlns:a16="http://schemas.microsoft.com/office/drawing/2014/main" id="{0CB648F8-0B3F-4400-A3F7-6E86625939CF}"/>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pic>
        <p:nvPicPr>
          <p:cNvPr id="7" name="Picture 6"/>
          <p:cNvPicPr>
            <a:picLocks noChangeAspect="1"/>
          </p:cNvPicPr>
          <p:nvPr/>
        </p:nvPicPr>
        <p:blipFill>
          <a:blip r:embed="rId3"/>
          <a:stretch>
            <a:fillRect/>
          </a:stretch>
        </p:blipFill>
        <p:spPr>
          <a:xfrm>
            <a:off x="4497357" y="1651971"/>
            <a:ext cx="8470441" cy="7645514"/>
          </a:xfrm>
          <a:prstGeom prst="rect">
            <a:avLst/>
          </a:prstGeom>
        </p:spPr>
      </p:pic>
    </p:spTree>
    <p:extLst>
      <p:ext uri="{BB962C8B-B14F-4D97-AF65-F5344CB8AC3E}">
        <p14:creationId xmlns:p14="http://schemas.microsoft.com/office/powerpoint/2010/main" val="422851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9AA68-49E7-4517-9AE0-CCFFD167D6DE}"/>
              </a:ext>
            </a:extLst>
          </p:cNvPr>
          <p:cNvSpPr>
            <a:spLocks noGrp="1"/>
          </p:cNvSpPr>
          <p:nvPr>
            <p:ph type="title"/>
          </p:nvPr>
        </p:nvSpPr>
        <p:spPr>
          <a:xfrm>
            <a:off x="2011751" y="700392"/>
            <a:ext cx="14328137" cy="840885"/>
          </a:xfrm>
        </p:spPr>
        <p:txBody>
          <a:bodyPr/>
          <a:lstStyle/>
          <a:p>
            <a:pPr algn="ctr"/>
            <a:r>
              <a:rPr lang="en-US" sz="3400" b="0" dirty="0"/>
              <a:t>Strategic aspects of business models for </a:t>
            </a:r>
            <a:r>
              <a:rPr lang="en-US" sz="3400" b="0" dirty="0" err="1"/>
              <a:t>MaaS</a:t>
            </a:r>
            <a:r>
              <a:rPr lang="en-US" sz="3400" b="0" dirty="0"/>
              <a:t>: alliance formation</a:t>
            </a:r>
            <a:br>
              <a:rPr lang="en-US" b="0" dirty="0"/>
            </a:br>
            <a:endParaRPr lang="nl-NL" sz="1600" dirty="0"/>
          </a:p>
        </p:txBody>
      </p:sp>
      <p:sp>
        <p:nvSpPr>
          <p:cNvPr id="3" name="Tijdelijke aanduiding voor inhoud 2">
            <a:extLst>
              <a:ext uri="{FF2B5EF4-FFF2-40B4-BE49-F238E27FC236}">
                <a16:creationId xmlns:a16="http://schemas.microsoft.com/office/drawing/2014/main" id="{5AF614CF-C174-454C-8A02-88F557E31915}"/>
              </a:ext>
            </a:extLst>
          </p:cNvPr>
          <p:cNvSpPr>
            <a:spLocks noGrp="1"/>
          </p:cNvSpPr>
          <p:nvPr>
            <p:ph idx="1"/>
          </p:nvPr>
        </p:nvSpPr>
        <p:spPr/>
        <p:txBody>
          <a:bodyPr/>
          <a:lstStyle/>
          <a:p>
            <a:pPr marL="0" indent="0">
              <a:buNone/>
            </a:pPr>
            <a:r>
              <a:rPr lang="nl-NL" dirty="0"/>
              <a:t> </a:t>
            </a:r>
          </a:p>
        </p:txBody>
      </p:sp>
      <p:sp>
        <p:nvSpPr>
          <p:cNvPr id="4" name="Tijdelijke aanduiding voor dianummer 3">
            <a:extLst>
              <a:ext uri="{FF2B5EF4-FFF2-40B4-BE49-F238E27FC236}">
                <a16:creationId xmlns:a16="http://schemas.microsoft.com/office/drawing/2014/main" id="{B66642F9-0612-49C5-A183-C6AF0322AFA7}"/>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15</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Tijdelijke aanduiding voor datum 5">
            <a:extLst>
              <a:ext uri="{FF2B5EF4-FFF2-40B4-BE49-F238E27FC236}">
                <a16:creationId xmlns:a16="http://schemas.microsoft.com/office/drawing/2014/main" id="{0CB648F8-0B3F-4400-A3F7-6E86625939CF}"/>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pic>
        <p:nvPicPr>
          <p:cNvPr id="8" name="Afbeelding 7">
            <a:extLst>
              <a:ext uri="{FF2B5EF4-FFF2-40B4-BE49-F238E27FC236}">
                <a16:creationId xmlns:a16="http://schemas.microsoft.com/office/drawing/2014/main" id="{22C30FB9-F6BB-4AD9-8F2D-59DF8402110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2437" y="1800000"/>
            <a:ext cx="13957451" cy="7219608"/>
          </a:xfrm>
          <a:prstGeom prst="rect">
            <a:avLst/>
          </a:prstGeom>
          <a:noFill/>
        </p:spPr>
      </p:pic>
    </p:spTree>
    <p:extLst>
      <p:ext uri="{BB962C8B-B14F-4D97-AF65-F5344CB8AC3E}">
        <p14:creationId xmlns:p14="http://schemas.microsoft.com/office/powerpoint/2010/main" val="259780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title"/>
          </p:nvPr>
        </p:nvSpPr>
        <p:spPr>
          <a:xfrm>
            <a:off x="1680558" y="360866"/>
            <a:ext cx="13747750" cy="1079500"/>
          </a:xfrm>
        </p:spPr>
        <p:txBody>
          <a:bodyPr/>
          <a:lstStyle/>
          <a:p>
            <a:pPr algn="ctr"/>
            <a:r>
              <a:rPr lang="en-US" sz="3200" dirty="0">
                <a:ea typeface="ＭＳ Ｐゴシック" pitchFamily="34" charset="-128"/>
              </a:rPr>
              <a:t>Case Study: Slim Nijmegen</a:t>
            </a:r>
            <a:br>
              <a:rPr lang="en-US" sz="3200" dirty="0">
                <a:ea typeface="ＭＳ Ｐゴシック" pitchFamily="34" charset="-128"/>
              </a:rPr>
            </a:br>
            <a:r>
              <a:rPr lang="en-US" sz="3200" dirty="0" err="1">
                <a:ea typeface="ＭＳ Ｐゴシック" pitchFamily="34" charset="-128"/>
              </a:rPr>
              <a:t>MaaS</a:t>
            </a:r>
            <a:r>
              <a:rPr lang="en-US" sz="3200" dirty="0">
                <a:ea typeface="ＭＳ Ｐゴシック" pitchFamily="34" charset="-128"/>
              </a:rPr>
              <a:t> pilot in </a:t>
            </a:r>
            <a:r>
              <a:rPr lang="en-US" sz="3200" dirty="0" err="1">
                <a:ea typeface="ＭＳ Ｐゴシック" pitchFamily="34" charset="-128"/>
              </a:rPr>
              <a:t>NIjmegen</a:t>
            </a:r>
            <a:endParaRPr lang="nl-NL" sz="3200" dirty="0">
              <a:ea typeface="ＭＳ Ｐゴシック" pitchFamily="34" charset="-128"/>
            </a:endParaRPr>
          </a:p>
        </p:txBody>
      </p:sp>
      <p:sp>
        <p:nvSpPr>
          <p:cNvPr id="4" name="Slide Number Placeholder 3">
            <a:extLst>
              <a:ext uri="{FF2B5EF4-FFF2-40B4-BE49-F238E27FC236}">
                <a16:creationId xmlns:a16="http://schemas.microsoft.com/office/drawing/2014/main" id="{F68C68F3-CDBC-4AC4-900D-27C3D523793F}"/>
              </a:ext>
            </a:extLst>
          </p:cNvPr>
          <p:cNvSpPr>
            <a:spLocks noGrp="1"/>
          </p:cNvSpPr>
          <p:nvPr>
            <p:ph type="sldNum" sz="quarter" idx="10"/>
          </p:nvPr>
        </p:nvSpPr>
        <p:spPr/>
        <p:txBody>
          <a:bodyPr/>
          <a:lstStyle/>
          <a:p>
            <a:fld id="{A56B6EE0-F58C-4C0C-8530-77E69345411A}" type="slidenum">
              <a:rPr lang="nl-NL" smtClean="0"/>
              <a:pPr/>
              <a:t>16</a:t>
            </a:fld>
            <a:endParaRPr lang="nl-NL"/>
          </a:p>
        </p:txBody>
      </p:sp>
      <p:sp>
        <p:nvSpPr>
          <p:cNvPr id="2" name="Date Placeholder 1">
            <a:extLst>
              <a:ext uri="{FF2B5EF4-FFF2-40B4-BE49-F238E27FC236}">
                <a16:creationId xmlns:a16="http://schemas.microsoft.com/office/drawing/2014/main" id="{BD7D74F6-087F-4305-95AC-7FEF2B37EDC3}"/>
              </a:ext>
            </a:extLst>
          </p:cNvPr>
          <p:cNvSpPr>
            <a:spLocks noGrp="1"/>
          </p:cNvSpPr>
          <p:nvPr>
            <p:ph type="dt" sz="half" idx="12"/>
          </p:nvPr>
        </p:nvSpPr>
        <p:spPr/>
        <p:txBody>
          <a:bodyPr/>
          <a:lstStyle/>
          <a:p>
            <a:r>
              <a:rPr lang="sv-SE"/>
              <a:t>22 November 2022</a:t>
            </a:r>
            <a:endParaRPr lang="nl-NL"/>
          </a:p>
        </p:txBody>
      </p:sp>
      <p:pic>
        <p:nvPicPr>
          <p:cNvPr id="9" name="Picture 8">
            <a:extLst>
              <a:ext uri="{FF2B5EF4-FFF2-40B4-BE49-F238E27FC236}">
                <a16:creationId xmlns:a16="http://schemas.microsoft.com/office/drawing/2014/main" id="{DF902AA9-8AA1-46BA-9C60-E522BE3A4DD3}"/>
              </a:ext>
            </a:extLst>
          </p:cNvPr>
          <p:cNvPicPr>
            <a:picLocks noChangeAspect="1"/>
          </p:cNvPicPr>
          <p:nvPr/>
        </p:nvPicPr>
        <p:blipFill>
          <a:blip r:embed="rId3"/>
          <a:stretch>
            <a:fillRect/>
          </a:stretch>
        </p:blipFill>
        <p:spPr>
          <a:xfrm>
            <a:off x="9833689" y="2101741"/>
            <a:ext cx="5269858" cy="3928440"/>
          </a:xfrm>
          <a:prstGeom prst="rect">
            <a:avLst/>
          </a:prstGeom>
        </p:spPr>
      </p:pic>
      <p:sp>
        <p:nvSpPr>
          <p:cNvPr id="14" name="TextBox 13">
            <a:extLst>
              <a:ext uri="{FF2B5EF4-FFF2-40B4-BE49-F238E27FC236}">
                <a16:creationId xmlns:a16="http://schemas.microsoft.com/office/drawing/2014/main" id="{61FDD89A-D6D0-4282-84B6-929F72902368}"/>
              </a:ext>
            </a:extLst>
          </p:cNvPr>
          <p:cNvSpPr txBox="1"/>
          <p:nvPr/>
        </p:nvSpPr>
        <p:spPr>
          <a:xfrm>
            <a:off x="8634365" y="6558746"/>
            <a:ext cx="6793943" cy="2492990"/>
          </a:xfrm>
          <a:prstGeom prst="rect">
            <a:avLst/>
          </a:prstGeom>
          <a:noFill/>
        </p:spPr>
        <p:txBody>
          <a:bodyPr wrap="square" rtlCol="0">
            <a:spAutoFit/>
          </a:bodyPr>
          <a:lstStyle/>
          <a:p>
            <a:r>
              <a:rPr lang="en-US" dirty="0"/>
              <a:t>Twin city – Arnhem Nijmegen + Surrounding suburbs and villages</a:t>
            </a:r>
          </a:p>
          <a:p>
            <a:r>
              <a:rPr lang="en-US" dirty="0"/>
              <a:t>750000 population</a:t>
            </a:r>
          </a:p>
          <a:p>
            <a:endParaRPr lang="en-US" dirty="0"/>
          </a:p>
          <a:p>
            <a:endParaRPr lang="en-US" dirty="0"/>
          </a:p>
          <a:p>
            <a:endParaRPr lang="nl-NL" dirty="0"/>
          </a:p>
        </p:txBody>
      </p:sp>
      <p:pic>
        <p:nvPicPr>
          <p:cNvPr id="6" name="Picture 5"/>
          <p:cNvPicPr>
            <a:picLocks noChangeAspect="1"/>
          </p:cNvPicPr>
          <p:nvPr/>
        </p:nvPicPr>
        <p:blipFill>
          <a:blip r:embed="rId4"/>
          <a:stretch>
            <a:fillRect/>
          </a:stretch>
        </p:blipFill>
        <p:spPr>
          <a:xfrm>
            <a:off x="1118477" y="2932486"/>
            <a:ext cx="4762500" cy="1133475"/>
          </a:xfrm>
          <a:prstGeom prst="rect">
            <a:avLst/>
          </a:prstGeom>
        </p:spPr>
      </p:pic>
      <p:sp>
        <p:nvSpPr>
          <p:cNvPr id="7" name="TextBox 6"/>
          <p:cNvSpPr txBox="1"/>
          <p:nvPr/>
        </p:nvSpPr>
        <p:spPr>
          <a:xfrm>
            <a:off x="1118478" y="4836695"/>
            <a:ext cx="5306386" cy="1292662"/>
          </a:xfrm>
          <a:prstGeom prst="rect">
            <a:avLst/>
          </a:prstGeom>
          <a:noFill/>
        </p:spPr>
        <p:txBody>
          <a:bodyPr wrap="square" rtlCol="0">
            <a:spAutoFit/>
          </a:bodyPr>
          <a:lstStyle/>
          <a:p>
            <a:r>
              <a:rPr lang="sv-SE" dirty="0"/>
              <a:t>Start </a:t>
            </a:r>
            <a:r>
              <a:rPr lang="sv-SE" dirty="0" err="1"/>
              <a:t>up</a:t>
            </a:r>
            <a:r>
              <a:rPr lang="sv-SE" dirty="0"/>
              <a:t> – Go </a:t>
            </a:r>
            <a:r>
              <a:rPr lang="sv-SE" dirty="0" err="1"/>
              <a:t>About</a:t>
            </a:r>
            <a:endParaRPr lang="sv-SE" dirty="0"/>
          </a:p>
          <a:p>
            <a:r>
              <a:rPr lang="sv-SE" dirty="0" err="1"/>
              <a:t>Connexxion</a:t>
            </a:r>
            <a:endParaRPr lang="sv-SE" dirty="0"/>
          </a:p>
          <a:p>
            <a:r>
              <a:rPr lang="sv-SE" dirty="0"/>
              <a:t>September 2018 - 2020</a:t>
            </a:r>
          </a:p>
        </p:txBody>
      </p:sp>
    </p:spTree>
    <p:extLst>
      <p:ext uri="{BB962C8B-B14F-4D97-AF65-F5344CB8AC3E}">
        <p14:creationId xmlns:p14="http://schemas.microsoft.com/office/powerpoint/2010/main" val="2946283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40ECC-35D5-4383-8147-92AC939ECDA0}"/>
              </a:ext>
            </a:extLst>
          </p:cNvPr>
          <p:cNvSpPr>
            <a:spLocks noGrp="1"/>
          </p:cNvSpPr>
          <p:nvPr>
            <p:ph type="title"/>
          </p:nvPr>
        </p:nvSpPr>
        <p:spPr>
          <a:xfrm>
            <a:off x="2011750" y="209181"/>
            <a:ext cx="14328137" cy="1278281"/>
          </a:xfrm>
        </p:spPr>
        <p:txBody>
          <a:bodyPr/>
          <a:lstStyle/>
          <a:p>
            <a:pPr algn="ctr"/>
            <a:r>
              <a:rPr lang="nl-NL" sz="3200" dirty="0"/>
              <a:t>Application MaaS in Nijmegen, The Netherlands</a:t>
            </a:r>
          </a:p>
        </p:txBody>
      </p:sp>
      <p:sp>
        <p:nvSpPr>
          <p:cNvPr id="3" name="Tijdelijke aanduiding voor inhoud 2">
            <a:extLst>
              <a:ext uri="{FF2B5EF4-FFF2-40B4-BE49-F238E27FC236}">
                <a16:creationId xmlns:a16="http://schemas.microsoft.com/office/drawing/2014/main" id="{A3A2B482-3CD4-48D2-BE80-211724915C9D}"/>
              </a:ext>
            </a:extLst>
          </p:cNvPr>
          <p:cNvSpPr>
            <a:spLocks noGrp="1"/>
          </p:cNvSpPr>
          <p:nvPr>
            <p:ph idx="1"/>
          </p:nvPr>
        </p:nvSpPr>
        <p:spPr>
          <a:xfrm>
            <a:off x="3953994" y="1700656"/>
            <a:ext cx="10249786" cy="8144540"/>
          </a:xfrm>
        </p:spPr>
        <p:txBody>
          <a:bodyPr/>
          <a:lstStyle/>
          <a:p>
            <a:r>
              <a:rPr lang="nl-NL" dirty="0"/>
              <a:t>Pilot </a:t>
            </a:r>
            <a:r>
              <a:rPr lang="nl-NL" dirty="0" err="1"/>
              <a:t>with</a:t>
            </a:r>
            <a:r>
              <a:rPr lang="nl-NL" dirty="0"/>
              <a:t> transport providers</a:t>
            </a:r>
          </a:p>
          <a:p>
            <a:r>
              <a:rPr lang="nl-NL" dirty="0"/>
              <a:t>Private </a:t>
            </a:r>
            <a:r>
              <a:rPr lang="nl-NL" dirty="0" err="1"/>
              <a:t>MaaS</a:t>
            </a:r>
            <a:r>
              <a:rPr lang="nl-NL" dirty="0"/>
              <a:t> platform</a:t>
            </a:r>
          </a:p>
          <a:p>
            <a:r>
              <a:rPr lang="nl-NL" dirty="0" err="1"/>
              <a:t>Subsidized</a:t>
            </a:r>
            <a:r>
              <a:rPr lang="nl-NL" dirty="0"/>
              <a:t> </a:t>
            </a:r>
            <a:r>
              <a:rPr lang="nl-NL" dirty="0" err="1"/>
              <a:t>by</a:t>
            </a:r>
            <a:r>
              <a:rPr lang="nl-NL" dirty="0"/>
              <a:t> public </a:t>
            </a:r>
            <a:r>
              <a:rPr lang="nl-NL" dirty="0" err="1"/>
              <a:t>agencies</a:t>
            </a:r>
            <a:endParaRPr lang="nl-NL" dirty="0"/>
          </a:p>
          <a:p>
            <a:r>
              <a:rPr lang="nl-NL" dirty="0"/>
              <a:t>Common objective: learn from effects</a:t>
            </a:r>
          </a:p>
          <a:p>
            <a:r>
              <a:rPr lang="nl-NL" dirty="0"/>
              <a:t>User groups: university associates</a:t>
            </a:r>
          </a:p>
          <a:p>
            <a:r>
              <a:rPr lang="nl-NL" dirty="0"/>
              <a:t>Fares: testing for free</a:t>
            </a:r>
          </a:p>
          <a:p>
            <a:r>
              <a:rPr lang="nl-NL" dirty="0"/>
              <a:t>Succesful as a pilot:</a:t>
            </a:r>
          </a:p>
          <a:p>
            <a:pPr lvl="1"/>
            <a:r>
              <a:rPr lang="nl-NL" dirty="0"/>
              <a:t>&gt;200 </a:t>
            </a:r>
            <a:r>
              <a:rPr lang="nl-NL" dirty="0" err="1"/>
              <a:t>participants</a:t>
            </a:r>
            <a:endParaRPr lang="nl-NL" dirty="0"/>
          </a:p>
          <a:p>
            <a:pPr lvl="1"/>
            <a:r>
              <a:rPr lang="nl-NL" dirty="0" err="1"/>
              <a:t>Relatively</a:t>
            </a:r>
            <a:r>
              <a:rPr lang="nl-NL" dirty="0"/>
              <a:t> well-</a:t>
            </a:r>
            <a:r>
              <a:rPr lang="nl-NL" dirty="0" err="1"/>
              <a:t>received</a:t>
            </a:r>
            <a:endParaRPr lang="nl-NL" dirty="0"/>
          </a:p>
          <a:p>
            <a:pPr lvl="1"/>
            <a:r>
              <a:rPr lang="nl-NL" dirty="0"/>
              <a:t>Changes in </a:t>
            </a:r>
            <a:r>
              <a:rPr lang="nl-NL" dirty="0" err="1"/>
              <a:t>mobility</a:t>
            </a:r>
            <a:r>
              <a:rPr lang="nl-NL" dirty="0"/>
              <a:t> in </a:t>
            </a:r>
            <a:r>
              <a:rPr lang="nl-NL" dirty="0" err="1"/>
              <a:t>wanted</a:t>
            </a:r>
            <a:r>
              <a:rPr lang="nl-NL" dirty="0"/>
              <a:t> </a:t>
            </a:r>
            <a:r>
              <a:rPr lang="nl-NL" dirty="0" err="1"/>
              <a:t>directions</a:t>
            </a:r>
            <a:endParaRPr lang="nl-NL" dirty="0"/>
          </a:p>
        </p:txBody>
      </p:sp>
      <p:sp>
        <p:nvSpPr>
          <p:cNvPr id="4" name="Tijdelijke aanduiding voor dianummer 3">
            <a:extLst>
              <a:ext uri="{FF2B5EF4-FFF2-40B4-BE49-F238E27FC236}">
                <a16:creationId xmlns:a16="http://schemas.microsoft.com/office/drawing/2014/main" id="{320EA011-CF4B-4F2E-9105-943C424792E5}"/>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17</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Tijdelijke aanduiding voor datum 5">
            <a:extLst>
              <a:ext uri="{FF2B5EF4-FFF2-40B4-BE49-F238E27FC236}">
                <a16:creationId xmlns:a16="http://schemas.microsoft.com/office/drawing/2014/main" id="{0F6B32AB-514C-4948-857A-7D22B198D58F}"/>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02495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B9D0-F77C-43CF-9F66-5B22E0B638AC}"/>
              </a:ext>
            </a:extLst>
          </p:cNvPr>
          <p:cNvSpPr>
            <a:spLocks noGrp="1"/>
          </p:cNvSpPr>
          <p:nvPr>
            <p:ph type="title"/>
          </p:nvPr>
        </p:nvSpPr>
        <p:spPr>
          <a:xfrm>
            <a:off x="1799431" y="275808"/>
            <a:ext cx="13747750" cy="1079500"/>
          </a:xfrm>
        </p:spPr>
        <p:txBody>
          <a:bodyPr/>
          <a:lstStyle/>
          <a:p>
            <a:pPr algn="ctr"/>
            <a:br>
              <a:rPr lang="en-US" dirty="0"/>
            </a:br>
            <a:r>
              <a:rPr lang="en-US" dirty="0" err="1"/>
              <a:t>MaaS</a:t>
            </a:r>
            <a:r>
              <a:rPr lang="en-US" dirty="0"/>
              <a:t> as an innovation system</a:t>
            </a:r>
            <a:br>
              <a:rPr lang="en-US" dirty="0"/>
            </a:br>
            <a:endParaRPr lang="en-NL" dirty="0"/>
          </a:p>
        </p:txBody>
      </p:sp>
      <p:sp>
        <p:nvSpPr>
          <p:cNvPr id="3" name="Content Placeholder 2">
            <a:extLst>
              <a:ext uri="{FF2B5EF4-FFF2-40B4-BE49-F238E27FC236}">
                <a16:creationId xmlns:a16="http://schemas.microsoft.com/office/drawing/2014/main" id="{12BEEE17-2BA0-4C26-8389-3B9C1D682DCA}"/>
              </a:ext>
            </a:extLst>
          </p:cNvPr>
          <p:cNvSpPr>
            <a:spLocks noGrp="1"/>
          </p:cNvSpPr>
          <p:nvPr>
            <p:ph idx="1"/>
          </p:nvPr>
        </p:nvSpPr>
        <p:spPr/>
        <p:txBody>
          <a:bodyPr/>
          <a:lstStyle/>
          <a:p>
            <a:endParaRPr lang="en-US" sz="3200" dirty="0"/>
          </a:p>
          <a:p>
            <a:endParaRPr lang="en-US" sz="3200" dirty="0"/>
          </a:p>
          <a:p>
            <a:endParaRPr lang="en-US" sz="3200" dirty="0"/>
          </a:p>
          <a:p>
            <a:endParaRPr lang="en-US" sz="3200" dirty="0"/>
          </a:p>
          <a:p>
            <a:endParaRPr lang="en-US" dirty="0"/>
          </a:p>
          <a:p>
            <a:endParaRPr lang="en-NL" dirty="0"/>
          </a:p>
        </p:txBody>
      </p:sp>
      <p:sp>
        <p:nvSpPr>
          <p:cNvPr id="4" name="Slide Number Placeholder 3">
            <a:extLst>
              <a:ext uri="{FF2B5EF4-FFF2-40B4-BE49-F238E27FC236}">
                <a16:creationId xmlns:a16="http://schemas.microsoft.com/office/drawing/2014/main" id="{9E06AD46-9BF3-4295-9530-7E8E2154DBEC}"/>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18</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7" name="Date Placeholder 6">
            <a:extLst>
              <a:ext uri="{FF2B5EF4-FFF2-40B4-BE49-F238E27FC236}">
                <a16:creationId xmlns:a16="http://schemas.microsoft.com/office/drawing/2014/main" id="{5BFA438E-1619-4D35-9609-7E01A366F14E}"/>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pic>
        <p:nvPicPr>
          <p:cNvPr id="5" name="Afbeelding 3">
            <a:extLst>
              <a:ext uri="{FF2B5EF4-FFF2-40B4-BE49-F238E27FC236}">
                <a16:creationId xmlns:a16="http://schemas.microsoft.com/office/drawing/2014/main" id="{CBB6C0E6-B151-4FD2-A8C8-E32F59E66B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8781" y="2138517"/>
            <a:ext cx="13748400" cy="6691159"/>
          </a:xfrm>
          <a:prstGeom prst="rect">
            <a:avLst/>
          </a:prstGeom>
          <a:noFill/>
        </p:spPr>
      </p:pic>
      <p:sp>
        <p:nvSpPr>
          <p:cNvPr id="6" name="Rectangle 5">
            <a:extLst>
              <a:ext uri="{FF2B5EF4-FFF2-40B4-BE49-F238E27FC236}">
                <a16:creationId xmlns:a16="http://schemas.microsoft.com/office/drawing/2014/main" id="{9B8FBAEE-702A-48EF-AF57-8335207D4886}"/>
              </a:ext>
            </a:extLst>
          </p:cNvPr>
          <p:cNvSpPr/>
          <p:nvPr/>
        </p:nvSpPr>
        <p:spPr>
          <a:xfrm>
            <a:off x="475827" y="8708063"/>
            <a:ext cx="16870786" cy="954107"/>
          </a:xfrm>
          <a:prstGeom prst="rect">
            <a:avLst/>
          </a:prstGeom>
        </p:spPr>
        <p:txBody>
          <a:bodyPr wrap="square">
            <a:spAutoFit/>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Vrinda" panose="020B0502040204020203" pitchFamily="34" charset="0"/>
              </a:rPr>
              <a:t>Example: Key Stakeholders and their roles with respect to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Vrinda" panose="020B0502040204020203" pitchFamily="34" charset="0"/>
              </a:rPr>
              <a:t>SliM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Vrinda" panose="020B0502040204020203" pitchFamily="34" charset="0"/>
              </a:rPr>
              <a:t> Nijmegen</a:t>
            </a:r>
          </a:p>
          <a:p>
            <a:pPr marL="0" marR="0" lvl="0" indent="0" algn="l" defTabSz="649288"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Vrinda" panose="020B0502040204020203" pitchFamily="34" charset="0"/>
              </a:rPr>
              <a:t> </a:t>
            </a:r>
            <a:endParaRPr kumimoji="0" lang="en-NL" sz="2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855196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6092D-9A85-4643-A833-220D310EA59D}"/>
              </a:ext>
            </a:extLst>
          </p:cNvPr>
          <p:cNvSpPr>
            <a:spLocks noGrp="1"/>
          </p:cNvSpPr>
          <p:nvPr>
            <p:ph idx="1"/>
          </p:nvPr>
        </p:nvSpPr>
        <p:spPr>
          <a:xfrm>
            <a:off x="703548" y="3582516"/>
            <a:ext cx="12264250" cy="3262613"/>
          </a:xfrm>
        </p:spPr>
        <p:txBody>
          <a:bodyPr/>
          <a:lstStyle/>
          <a:p>
            <a:pPr marL="4336314" lvl="5" indent="0">
              <a:buNone/>
            </a:pPr>
            <a:endParaRPr lang="en-US" dirty="0"/>
          </a:p>
          <a:p>
            <a:pPr marL="4336314" lvl="5" indent="0">
              <a:buNone/>
            </a:pPr>
            <a:r>
              <a:rPr lang="en-US" sz="4200" b="1" dirty="0"/>
              <a:t>Organizational Transition</a:t>
            </a:r>
          </a:p>
        </p:txBody>
      </p:sp>
      <p:sp>
        <p:nvSpPr>
          <p:cNvPr id="4" name="Date Placeholder 3">
            <a:extLst>
              <a:ext uri="{FF2B5EF4-FFF2-40B4-BE49-F238E27FC236}">
                <a16:creationId xmlns:a16="http://schemas.microsoft.com/office/drawing/2014/main" id="{76F3FB98-7DBD-4E70-B607-3B7A77D7A523}"/>
              </a:ext>
            </a:extLst>
          </p:cNvPr>
          <p:cNvSpPr>
            <a:spLocks noGrp="1"/>
          </p:cNvSpPr>
          <p:nvPr>
            <p:ph type="dt" sz="half" idx="10"/>
          </p:nvPr>
        </p:nvSpPr>
        <p:spPr/>
        <p:txBody>
          <a:bodyPr/>
          <a:lstStyle/>
          <a:p>
            <a:pPr>
              <a:defRPr/>
            </a:pPr>
            <a:r>
              <a:rPr lang="sv-SE"/>
              <a:t>22 November 2022</a:t>
            </a:r>
            <a:endParaRPr lang="nl-NL"/>
          </a:p>
        </p:txBody>
      </p:sp>
      <p:sp>
        <p:nvSpPr>
          <p:cNvPr id="6" name="Slide Number Placeholder 5">
            <a:extLst>
              <a:ext uri="{FF2B5EF4-FFF2-40B4-BE49-F238E27FC236}">
                <a16:creationId xmlns:a16="http://schemas.microsoft.com/office/drawing/2014/main" id="{3F5F5A4B-4DD8-49F9-B039-74071566B57C}"/>
              </a:ext>
            </a:extLst>
          </p:cNvPr>
          <p:cNvSpPr>
            <a:spLocks noGrp="1"/>
          </p:cNvSpPr>
          <p:nvPr>
            <p:ph type="sldNum" sz="quarter" idx="12"/>
          </p:nvPr>
        </p:nvSpPr>
        <p:spPr/>
        <p:txBody>
          <a:bodyPr/>
          <a:lstStyle/>
          <a:p>
            <a:pPr>
              <a:defRPr/>
            </a:pPr>
            <a:r>
              <a:rPr lang="nl-NL" altLang="en-US"/>
              <a:t>PAGE </a:t>
            </a:r>
            <a:fld id="{5E7CBE34-4331-45B7-8F92-4D404880746A}" type="slidenum">
              <a:rPr lang="nl-NL" altLang="en-US" smtClean="0"/>
              <a:pPr>
                <a:defRPr/>
              </a:pPr>
              <a:t>19</a:t>
            </a:fld>
            <a:endParaRPr lang="nl-NL" altLang="en-US"/>
          </a:p>
        </p:txBody>
      </p:sp>
    </p:spTree>
    <p:extLst>
      <p:ext uri="{BB962C8B-B14F-4D97-AF65-F5344CB8AC3E}">
        <p14:creationId xmlns:p14="http://schemas.microsoft.com/office/powerpoint/2010/main" val="129612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C689-885C-4F4F-981E-02D5F483B66F}"/>
              </a:ext>
            </a:extLst>
          </p:cNvPr>
          <p:cNvSpPr>
            <a:spLocks noGrp="1"/>
          </p:cNvSpPr>
          <p:nvPr>
            <p:ph type="title"/>
          </p:nvPr>
        </p:nvSpPr>
        <p:spPr>
          <a:xfrm>
            <a:off x="1467293" y="882951"/>
            <a:ext cx="14328137" cy="1278281"/>
          </a:xfrm>
        </p:spPr>
        <p:txBody>
          <a:bodyPr/>
          <a:lstStyle/>
          <a:p>
            <a:pPr algn="ctr"/>
            <a:r>
              <a:rPr lang="en-US" sz="3800" dirty="0"/>
              <a:t>Context and content</a:t>
            </a:r>
            <a:endParaRPr lang="en-NL" sz="3800" dirty="0"/>
          </a:p>
        </p:txBody>
      </p:sp>
      <p:sp>
        <p:nvSpPr>
          <p:cNvPr id="3" name="Content Placeholder 2">
            <a:extLst>
              <a:ext uri="{FF2B5EF4-FFF2-40B4-BE49-F238E27FC236}">
                <a16:creationId xmlns:a16="http://schemas.microsoft.com/office/drawing/2014/main" id="{0703D17D-7D01-4127-A92C-842605D762A4}"/>
              </a:ext>
            </a:extLst>
          </p:cNvPr>
          <p:cNvSpPr>
            <a:spLocks noGrp="1"/>
          </p:cNvSpPr>
          <p:nvPr>
            <p:ph idx="1"/>
          </p:nvPr>
        </p:nvSpPr>
        <p:spPr>
          <a:xfrm>
            <a:off x="1467293" y="3465094"/>
            <a:ext cx="14912505" cy="5574905"/>
          </a:xfrm>
        </p:spPr>
        <p:txBody>
          <a:bodyPr/>
          <a:lstStyle/>
          <a:p>
            <a:pPr marL="0" indent="0" algn="ctr">
              <a:buNone/>
            </a:pPr>
            <a:endParaRPr lang="en-US" dirty="0">
              <a:solidFill>
                <a:schemeClr val="accent6">
                  <a:lumMod val="75000"/>
                </a:schemeClr>
              </a:solidFill>
            </a:endParaRPr>
          </a:p>
          <a:p>
            <a:pPr marL="0" indent="0" algn="ctr">
              <a:buNone/>
            </a:pPr>
            <a:r>
              <a:rPr lang="en-US" dirty="0">
                <a:solidFill>
                  <a:schemeClr val="accent6">
                    <a:lumMod val="75000"/>
                  </a:schemeClr>
                </a:solidFill>
              </a:rPr>
              <a:t>"Act and shift" to more environmentally friendly modes of transport such as walking, cycling and public transport, and a shift from car ownership to mobility as a service. </a:t>
            </a:r>
          </a:p>
          <a:p>
            <a:pPr marL="0" indent="0" algn="ctr">
              <a:buNone/>
            </a:pPr>
            <a:endParaRPr lang="en-US" dirty="0">
              <a:solidFill>
                <a:schemeClr val="accent6">
                  <a:lumMod val="75000"/>
                </a:schemeClr>
              </a:solidFill>
            </a:endParaRPr>
          </a:p>
          <a:p>
            <a:pPr marL="0" indent="0" algn="ctr">
              <a:buNone/>
            </a:pPr>
            <a:endParaRPr lang="en-US" sz="3600" dirty="0">
              <a:solidFill>
                <a:schemeClr val="accent6">
                  <a:lumMod val="75000"/>
                </a:schemeClr>
              </a:solidFill>
            </a:endParaRPr>
          </a:p>
          <a:p>
            <a:endParaRPr lang="en-NL" dirty="0"/>
          </a:p>
        </p:txBody>
      </p:sp>
      <p:sp>
        <p:nvSpPr>
          <p:cNvPr id="4" name="Date Placeholder 3">
            <a:extLst>
              <a:ext uri="{FF2B5EF4-FFF2-40B4-BE49-F238E27FC236}">
                <a16:creationId xmlns:a16="http://schemas.microsoft.com/office/drawing/2014/main" id="{6DBAA92D-C206-4C26-9106-2057F2D23590}"/>
              </a:ext>
            </a:extLst>
          </p:cNvPr>
          <p:cNvSpPr>
            <a:spLocks noGrp="1"/>
          </p:cNvSpPr>
          <p:nvPr>
            <p:ph type="dt" sz="half" idx="10"/>
          </p:nvPr>
        </p:nvSpPr>
        <p:spPr/>
        <p:txBody>
          <a:bodyPr/>
          <a:lstStyle/>
          <a:p>
            <a:pPr>
              <a:defRPr/>
            </a:pPr>
            <a:r>
              <a:rPr lang="sv-SE"/>
              <a:t>22 November 2022</a:t>
            </a:r>
            <a:endParaRPr lang="nl-NL"/>
          </a:p>
        </p:txBody>
      </p:sp>
      <p:sp>
        <p:nvSpPr>
          <p:cNvPr id="6" name="Slide Number Placeholder 5">
            <a:extLst>
              <a:ext uri="{FF2B5EF4-FFF2-40B4-BE49-F238E27FC236}">
                <a16:creationId xmlns:a16="http://schemas.microsoft.com/office/drawing/2014/main" id="{B231ADF4-642B-4990-8CCB-EB4282567E98}"/>
              </a:ext>
            </a:extLst>
          </p:cNvPr>
          <p:cNvSpPr>
            <a:spLocks noGrp="1"/>
          </p:cNvSpPr>
          <p:nvPr>
            <p:ph type="sldNum" sz="quarter" idx="12"/>
          </p:nvPr>
        </p:nvSpPr>
        <p:spPr/>
        <p:txBody>
          <a:bodyPr/>
          <a:lstStyle/>
          <a:p>
            <a:pPr>
              <a:defRPr/>
            </a:pPr>
            <a:r>
              <a:rPr lang="nl-NL" altLang="en-US"/>
              <a:t>PAGE </a:t>
            </a:r>
            <a:fld id="{5E7CBE34-4331-45B7-8F92-4D404880746A}" type="slidenum">
              <a:rPr lang="nl-NL" altLang="en-US" smtClean="0"/>
              <a:pPr>
                <a:defRPr/>
              </a:pPr>
              <a:t>2</a:t>
            </a:fld>
            <a:endParaRPr lang="nl-NL" altLang="en-US"/>
          </a:p>
        </p:txBody>
      </p:sp>
    </p:spTree>
    <p:extLst>
      <p:ext uri="{BB962C8B-B14F-4D97-AF65-F5344CB8AC3E}">
        <p14:creationId xmlns:p14="http://schemas.microsoft.com/office/powerpoint/2010/main" val="165280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8E5F-442F-4E2A-B30F-B561FDD1BED2}"/>
              </a:ext>
            </a:extLst>
          </p:cNvPr>
          <p:cNvSpPr>
            <a:spLocks noGrp="1"/>
          </p:cNvSpPr>
          <p:nvPr>
            <p:ph type="title"/>
          </p:nvPr>
        </p:nvSpPr>
        <p:spPr>
          <a:xfrm>
            <a:off x="678977" y="2659837"/>
            <a:ext cx="7731024" cy="5375275"/>
          </a:xfrm>
        </p:spPr>
        <p:txBody>
          <a:bodyPr/>
          <a:lstStyle/>
          <a:p>
            <a:pPr algn="ctr"/>
            <a:r>
              <a:rPr lang="en-US" sz="4000" dirty="0"/>
              <a:t>From Traditional BMs of fixed public transit systems to </a:t>
            </a:r>
            <a:br>
              <a:rPr lang="en-US" sz="4000" dirty="0"/>
            </a:br>
            <a:r>
              <a:rPr lang="en-US" sz="4000" dirty="0"/>
              <a:t>Transitioning BMs to flexible or combi PT</a:t>
            </a:r>
            <a:br>
              <a:rPr lang="en-US" dirty="0"/>
            </a:br>
            <a:endParaRPr lang="en-NL" dirty="0"/>
          </a:p>
        </p:txBody>
      </p:sp>
      <p:sp>
        <p:nvSpPr>
          <p:cNvPr id="4" name="Slide Number Placeholder 3">
            <a:extLst>
              <a:ext uri="{FF2B5EF4-FFF2-40B4-BE49-F238E27FC236}">
                <a16:creationId xmlns:a16="http://schemas.microsoft.com/office/drawing/2014/main" id="{9038BD29-5C04-48B2-B38E-9984C6F141E4}"/>
              </a:ext>
            </a:extLst>
          </p:cNvPr>
          <p:cNvSpPr>
            <a:spLocks noGrp="1"/>
          </p:cNvSpPr>
          <p:nvPr>
            <p:ph type="sldNum" sz="quarter" idx="10"/>
          </p:nvPr>
        </p:nvSpPr>
        <p:spPr/>
        <p:txBody>
          <a:bodyPr/>
          <a:lstStyle/>
          <a:p>
            <a:fld id="{A56B6EE0-F58C-4C0C-8530-77E69345411A}" type="slidenum">
              <a:rPr lang="nl-NL" smtClean="0"/>
              <a:pPr/>
              <a:t>20</a:t>
            </a:fld>
            <a:endParaRPr lang="nl-NL"/>
          </a:p>
        </p:txBody>
      </p:sp>
      <p:sp>
        <p:nvSpPr>
          <p:cNvPr id="3" name="Date Placeholder 2">
            <a:extLst>
              <a:ext uri="{FF2B5EF4-FFF2-40B4-BE49-F238E27FC236}">
                <a16:creationId xmlns:a16="http://schemas.microsoft.com/office/drawing/2014/main" id="{264E02B1-634C-4886-84F7-51EAE37DAEA6}"/>
              </a:ext>
            </a:extLst>
          </p:cNvPr>
          <p:cNvSpPr>
            <a:spLocks noGrp="1"/>
          </p:cNvSpPr>
          <p:nvPr>
            <p:ph type="dt" sz="half" idx="12"/>
          </p:nvPr>
        </p:nvSpPr>
        <p:spPr/>
        <p:txBody>
          <a:bodyPr/>
          <a:lstStyle/>
          <a:p>
            <a:r>
              <a:rPr lang="sv-SE"/>
              <a:t>22 November 2022</a:t>
            </a:r>
            <a:endParaRPr lang="nl-NL"/>
          </a:p>
        </p:txBody>
      </p:sp>
      <p:pic>
        <p:nvPicPr>
          <p:cNvPr id="1026" name="Picture 2" descr="Image result for breaking tradition">
            <a:extLst>
              <a:ext uri="{FF2B5EF4-FFF2-40B4-BE49-F238E27FC236}">
                <a16:creationId xmlns:a16="http://schemas.microsoft.com/office/drawing/2014/main" id="{75741C7E-2C67-423F-8454-70A950130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222" y="2659837"/>
            <a:ext cx="8136258" cy="633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49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071700" y="309331"/>
            <a:ext cx="11160000" cy="1080000"/>
          </a:xfrm>
        </p:spPr>
        <p:txBody>
          <a:bodyPr/>
          <a:lstStyle/>
          <a:p>
            <a:pPr algn="ctr"/>
            <a:r>
              <a:rPr lang="en-GB" dirty="0"/>
              <a:t>Why flexible and on-demand?</a:t>
            </a:r>
            <a:endParaRPr lang="nl-NL" dirty="0"/>
          </a:p>
        </p:txBody>
      </p:sp>
      <p:pic>
        <p:nvPicPr>
          <p:cNvPr id="4" name="Content Placeholder 3">
            <a:extLst>
              <a:ext uri="{FF2B5EF4-FFF2-40B4-BE49-F238E27FC236}">
                <a16:creationId xmlns:a16="http://schemas.microsoft.com/office/drawing/2014/main" id="{E86F8D44-30E2-4FB1-B622-49458D748375}"/>
              </a:ext>
            </a:extLst>
          </p:cNvPr>
          <p:cNvPicPr>
            <a:picLocks noGrp="1" noChangeAspect="1"/>
          </p:cNvPicPr>
          <p:nvPr>
            <p:ph idx="1"/>
          </p:nvPr>
        </p:nvPicPr>
        <p:blipFill>
          <a:blip r:embed="rId3"/>
          <a:stretch>
            <a:fillRect/>
          </a:stretch>
        </p:blipFill>
        <p:spPr>
          <a:xfrm>
            <a:off x="3812288" y="1389331"/>
            <a:ext cx="4207318" cy="3155488"/>
          </a:xfrm>
        </p:spPr>
      </p:pic>
      <p:sp>
        <p:nvSpPr>
          <p:cNvPr id="6" name="Slide Number Placeholder 5">
            <a:extLst>
              <a:ext uri="{FF2B5EF4-FFF2-40B4-BE49-F238E27FC236}">
                <a16:creationId xmlns:a16="http://schemas.microsoft.com/office/drawing/2014/main" id="{6D8882D3-926A-4641-A56B-16F55AD44337}"/>
              </a:ext>
            </a:extLst>
          </p:cNvPr>
          <p:cNvSpPr>
            <a:spLocks noGrp="1"/>
          </p:cNvSpPr>
          <p:nvPr>
            <p:ph type="sldNum" sz="quarter" idx="10"/>
          </p:nvPr>
        </p:nvSpPr>
        <p:spPr/>
        <p:txBody>
          <a:bodyPr/>
          <a:lstStyle/>
          <a:p>
            <a:fld id="{A56B6EE0-F58C-4C0C-8530-77E69345411A}" type="slidenum">
              <a:rPr lang="nl-NL" smtClean="0"/>
              <a:pPr/>
              <a:t>21</a:t>
            </a:fld>
            <a:endParaRPr lang="nl-NL"/>
          </a:p>
        </p:txBody>
      </p:sp>
      <p:sp>
        <p:nvSpPr>
          <p:cNvPr id="2" name="Date Placeholder 1"/>
          <p:cNvSpPr>
            <a:spLocks noGrp="1"/>
          </p:cNvSpPr>
          <p:nvPr>
            <p:ph type="dt" sz="half" idx="12"/>
          </p:nvPr>
        </p:nvSpPr>
        <p:spPr/>
        <p:txBody>
          <a:bodyPr/>
          <a:lstStyle/>
          <a:p>
            <a:r>
              <a:rPr lang="sv-SE"/>
              <a:t>22 November 2022</a:t>
            </a:r>
            <a:endParaRPr lang="nl-NL"/>
          </a:p>
        </p:txBody>
      </p:sp>
      <p:pic>
        <p:nvPicPr>
          <p:cNvPr id="8" name="Picture 7">
            <a:extLst>
              <a:ext uri="{FF2B5EF4-FFF2-40B4-BE49-F238E27FC236}">
                <a16:creationId xmlns:a16="http://schemas.microsoft.com/office/drawing/2014/main" id="{1438253E-469C-43BA-A006-3BE14449269E}"/>
              </a:ext>
            </a:extLst>
          </p:cNvPr>
          <p:cNvPicPr>
            <a:picLocks noChangeAspect="1"/>
          </p:cNvPicPr>
          <p:nvPr/>
        </p:nvPicPr>
        <p:blipFill>
          <a:blip r:embed="rId4"/>
          <a:stretch>
            <a:fillRect/>
          </a:stretch>
        </p:blipFill>
        <p:spPr>
          <a:xfrm>
            <a:off x="9327008" y="1501940"/>
            <a:ext cx="5130645" cy="3078387"/>
          </a:xfrm>
          <a:prstGeom prst="rect">
            <a:avLst/>
          </a:prstGeom>
        </p:spPr>
      </p:pic>
      <p:pic>
        <p:nvPicPr>
          <p:cNvPr id="10" name="Picture 9">
            <a:extLst>
              <a:ext uri="{FF2B5EF4-FFF2-40B4-BE49-F238E27FC236}">
                <a16:creationId xmlns:a16="http://schemas.microsoft.com/office/drawing/2014/main" id="{6A7AFC64-159D-4937-AAFC-7234661233A6}"/>
              </a:ext>
            </a:extLst>
          </p:cNvPr>
          <p:cNvPicPr>
            <a:picLocks noChangeAspect="1"/>
          </p:cNvPicPr>
          <p:nvPr/>
        </p:nvPicPr>
        <p:blipFill>
          <a:blip r:embed="rId5"/>
          <a:stretch>
            <a:fillRect/>
          </a:stretch>
        </p:blipFill>
        <p:spPr>
          <a:xfrm>
            <a:off x="6462980" y="6342967"/>
            <a:ext cx="4377439" cy="2693809"/>
          </a:xfrm>
          <a:prstGeom prst="rect">
            <a:avLst/>
          </a:prstGeom>
        </p:spPr>
      </p:pic>
      <p:pic>
        <p:nvPicPr>
          <p:cNvPr id="12" name="Picture 11">
            <a:extLst>
              <a:ext uri="{FF2B5EF4-FFF2-40B4-BE49-F238E27FC236}">
                <a16:creationId xmlns:a16="http://schemas.microsoft.com/office/drawing/2014/main" id="{E2E0E60E-ED15-4832-B2A8-24CCC4746F8A}"/>
              </a:ext>
            </a:extLst>
          </p:cNvPr>
          <p:cNvPicPr>
            <a:picLocks noChangeAspect="1"/>
          </p:cNvPicPr>
          <p:nvPr/>
        </p:nvPicPr>
        <p:blipFill>
          <a:blip r:embed="rId6"/>
          <a:stretch>
            <a:fillRect/>
          </a:stretch>
        </p:blipFill>
        <p:spPr>
          <a:xfrm>
            <a:off x="7069492" y="4189486"/>
            <a:ext cx="3207631" cy="1973927"/>
          </a:xfrm>
          <a:prstGeom prst="rect">
            <a:avLst/>
          </a:prstGeom>
        </p:spPr>
      </p:pic>
    </p:spTree>
    <p:extLst>
      <p:ext uri="{BB962C8B-B14F-4D97-AF65-F5344CB8AC3E}">
        <p14:creationId xmlns:p14="http://schemas.microsoft.com/office/powerpoint/2010/main" val="38961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9254791" y="3416872"/>
            <a:ext cx="2448718" cy="2448718"/>
          </a:xfrm>
          <a:prstGeom prst="rect">
            <a:avLst/>
          </a:prstGeom>
        </p:spPr>
      </p:pic>
      <p:sp>
        <p:nvSpPr>
          <p:cNvPr id="13313" name="Titel 1"/>
          <p:cNvSpPr>
            <a:spLocks noGrp="1"/>
          </p:cNvSpPr>
          <p:nvPr>
            <p:ph type="title"/>
          </p:nvPr>
        </p:nvSpPr>
        <p:spPr>
          <a:xfrm>
            <a:off x="460375" y="415530"/>
            <a:ext cx="13747750" cy="664089"/>
          </a:xfrm>
        </p:spPr>
        <p:txBody>
          <a:bodyPr/>
          <a:lstStyle/>
          <a:p>
            <a:pPr algn="ctr"/>
            <a:r>
              <a:rPr lang="en-US" dirty="0">
                <a:ea typeface="ＭＳ Ｐゴシック" pitchFamily="34" charset="-128"/>
              </a:rPr>
              <a:t>Flexible Public Transit</a:t>
            </a:r>
            <a:endParaRPr lang="nl-NL" dirty="0">
              <a:ea typeface="ＭＳ Ｐゴシック" pitchFamily="34" charset="-128"/>
            </a:endParaRPr>
          </a:p>
        </p:txBody>
      </p:sp>
      <p:sp>
        <p:nvSpPr>
          <p:cNvPr id="13314" name="Tijdelijke aanduiding voor inhoud 2"/>
          <p:cNvSpPr>
            <a:spLocks noGrp="1"/>
          </p:cNvSpPr>
          <p:nvPr>
            <p:ph idx="1"/>
          </p:nvPr>
        </p:nvSpPr>
        <p:spPr>
          <a:xfrm>
            <a:off x="700052" y="4668610"/>
            <a:ext cx="15621799" cy="2393960"/>
          </a:xfrm>
        </p:spPr>
        <p:txBody>
          <a:bodyPr/>
          <a:lstStyle/>
          <a:p>
            <a:endParaRPr lang="en-US" dirty="0"/>
          </a:p>
          <a:p>
            <a:r>
              <a:rPr lang="en-US" dirty="0"/>
              <a:t>Service on demand</a:t>
            </a:r>
          </a:p>
          <a:p>
            <a:endParaRPr lang="en-US" dirty="0"/>
          </a:p>
          <a:p>
            <a:r>
              <a:rPr lang="en-US" dirty="0"/>
              <a:t>Appealing to users </a:t>
            </a:r>
          </a:p>
          <a:p>
            <a:endParaRPr lang="en-US" dirty="0"/>
          </a:p>
          <a:p>
            <a:r>
              <a:rPr lang="en-US" dirty="0"/>
              <a:t>Also a promising alternative to transit operators</a:t>
            </a:r>
            <a:endParaRPr lang="nl-NL" dirty="0"/>
          </a:p>
        </p:txBody>
      </p:sp>
      <p:sp>
        <p:nvSpPr>
          <p:cNvPr id="4" name="Slide Number Placeholder 3">
            <a:extLst>
              <a:ext uri="{FF2B5EF4-FFF2-40B4-BE49-F238E27FC236}">
                <a16:creationId xmlns:a16="http://schemas.microsoft.com/office/drawing/2014/main" id="{4BC355FF-1C86-4458-AFC0-F6AD58561DF9}"/>
              </a:ext>
            </a:extLst>
          </p:cNvPr>
          <p:cNvSpPr>
            <a:spLocks noGrp="1"/>
          </p:cNvSpPr>
          <p:nvPr>
            <p:ph type="sldNum" sz="quarter" idx="10"/>
          </p:nvPr>
        </p:nvSpPr>
        <p:spPr/>
        <p:txBody>
          <a:bodyPr/>
          <a:lstStyle/>
          <a:p>
            <a:fld id="{A56B6EE0-F58C-4C0C-8530-77E69345411A}" type="slidenum">
              <a:rPr lang="nl-NL" smtClean="0"/>
              <a:pPr/>
              <a:t>22</a:t>
            </a:fld>
            <a:endParaRPr lang="nl-NL"/>
          </a:p>
        </p:txBody>
      </p:sp>
      <p:sp>
        <p:nvSpPr>
          <p:cNvPr id="2" name="Date Placeholder 1">
            <a:extLst>
              <a:ext uri="{FF2B5EF4-FFF2-40B4-BE49-F238E27FC236}">
                <a16:creationId xmlns:a16="http://schemas.microsoft.com/office/drawing/2014/main" id="{BD7D74F6-087F-4305-95AC-7FEF2B37EDC3}"/>
              </a:ext>
            </a:extLst>
          </p:cNvPr>
          <p:cNvSpPr>
            <a:spLocks noGrp="1"/>
          </p:cNvSpPr>
          <p:nvPr>
            <p:ph type="dt" sz="half" idx="12"/>
          </p:nvPr>
        </p:nvSpPr>
        <p:spPr/>
        <p:txBody>
          <a:bodyPr/>
          <a:lstStyle/>
          <a:p>
            <a:r>
              <a:rPr lang="sv-SE"/>
              <a:t>22 November 2022</a:t>
            </a:r>
            <a:endParaRPr lang="nl-NL"/>
          </a:p>
        </p:txBody>
      </p:sp>
      <p:sp>
        <p:nvSpPr>
          <p:cNvPr id="6" name="AutoShape 6" descr="Image result for uberp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stretch>
            <a:fillRect/>
          </a:stretch>
        </p:blipFill>
        <p:spPr>
          <a:xfrm>
            <a:off x="12613379" y="683284"/>
            <a:ext cx="4032163" cy="2258011"/>
          </a:xfrm>
          <a:prstGeom prst="rect">
            <a:avLst/>
          </a:prstGeom>
        </p:spPr>
      </p:pic>
      <p:sp>
        <p:nvSpPr>
          <p:cNvPr id="9" name="AutoShape 8" descr="Image result for v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Image result for bridj"/>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5"/>
          <a:stretch>
            <a:fillRect/>
          </a:stretch>
        </p:blipFill>
        <p:spPr>
          <a:xfrm>
            <a:off x="8820835" y="1117017"/>
            <a:ext cx="3371793" cy="2215402"/>
          </a:xfrm>
          <a:prstGeom prst="rect">
            <a:avLst/>
          </a:prstGeom>
        </p:spPr>
      </p:pic>
      <p:pic>
        <p:nvPicPr>
          <p:cNvPr id="13" name="Picture 12"/>
          <p:cNvPicPr>
            <a:picLocks noChangeAspect="1"/>
          </p:cNvPicPr>
          <p:nvPr/>
        </p:nvPicPr>
        <p:blipFill>
          <a:blip r:embed="rId6"/>
          <a:stretch>
            <a:fillRect/>
          </a:stretch>
        </p:blipFill>
        <p:spPr>
          <a:xfrm>
            <a:off x="11697406" y="3708176"/>
            <a:ext cx="4766909" cy="2182440"/>
          </a:xfrm>
          <a:prstGeom prst="rect">
            <a:avLst/>
          </a:prstGeom>
        </p:spPr>
      </p:pic>
      <p:pic>
        <p:nvPicPr>
          <p:cNvPr id="5" name="Picture 4"/>
          <p:cNvPicPr>
            <a:picLocks noChangeAspect="1"/>
          </p:cNvPicPr>
          <p:nvPr/>
        </p:nvPicPr>
        <p:blipFill>
          <a:blip r:embed="rId7"/>
          <a:stretch>
            <a:fillRect/>
          </a:stretch>
        </p:blipFill>
        <p:spPr>
          <a:xfrm>
            <a:off x="333708" y="1290201"/>
            <a:ext cx="3992581" cy="2264249"/>
          </a:xfrm>
          <a:prstGeom prst="rect">
            <a:avLst/>
          </a:prstGeom>
        </p:spPr>
      </p:pic>
      <p:pic>
        <p:nvPicPr>
          <p:cNvPr id="1026" name="Picture 2" descr="https://www.wired.com/images_blogs/autopia/2013/10/kutsuplus-e138142932465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1950" y="2500128"/>
            <a:ext cx="4019003" cy="267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17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 name="Content Placeholder 6"/>
          <p:cNvPicPr>
            <a:picLocks noGrp="1" noChangeAspect="1"/>
          </p:cNvPicPr>
          <p:nvPr>
            <p:ph idx="1"/>
          </p:nvPr>
        </p:nvPicPr>
        <p:blipFill rotWithShape="1">
          <a:blip r:embed="rId3"/>
          <a:srcRect l="-413" t="12255" r="35329" b="4822"/>
          <a:stretch/>
        </p:blipFill>
        <p:spPr>
          <a:xfrm>
            <a:off x="0" y="-81081"/>
            <a:ext cx="6040559" cy="4326975"/>
          </a:xfrm>
          <a:prstGeom prst="rect">
            <a:avLst/>
          </a:prstGeom>
        </p:spPr>
      </p:pic>
      <p:sp>
        <p:nvSpPr>
          <p:cNvPr id="4" name="Slide Number Placeholder 3">
            <a:extLst>
              <a:ext uri="{FF2B5EF4-FFF2-40B4-BE49-F238E27FC236}">
                <a16:creationId xmlns:a16="http://schemas.microsoft.com/office/drawing/2014/main" id="{9AA401D3-9143-4899-92FC-1A37048E17EA}"/>
              </a:ext>
            </a:extLst>
          </p:cNvPr>
          <p:cNvSpPr>
            <a:spLocks noGrp="1"/>
          </p:cNvSpPr>
          <p:nvPr>
            <p:ph type="sldNum" sz="quarter" idx="10"/>
          </p:nvPr>
        </p:nvSpPr>
        <p:spPr/>
        <p:txBody>
          <a:bodyPr/>
          <a:lstStyle/>
          <a:p>
            <a:fld id="{A56B6EE0-F58C-4C0C-8530-77E69345411A}" type="slidenum">
              <a:rPr lang="nl-NL" smtClean="0"/>
              <a:pPr/>
              <a:t>23</a:t>
            </a:fld>
            <a:endParaRPr lang="nl-NL"/>
          </a:p>
        </p:txBody>
      </p:sp>
      <p:sp>
        <p:nvSpPr>
          <p:cNvPr id="6" name="Date Placeholder 5"/>
          <p:cNvSpPr>
            <a:spLocks noGrp="1"/>
          </p:cNvSpPr>
          <p:nvPr>
            <p:ph type="dt" sz="half" idx="12"/>
          </p:nvPr>
        </p:nvSpPr>
        <p:spPr/>
        <p:txBody>
          <a:bodyPr/>
          <a:lstStyle/>
          <a:p>
            <a:r>
              <a:rPr lang="sv-SE"/>
              <a:t>22 November 2022</a:t>
            </a:r>
            <a:endParaRPr lang="nl-NL"/>
          </a:p>
        </p:txBody>
      </p:sp>
      <p:pic>
        <p:nvPicPr>
          <p:cNvPr id="12" name="Picture 11"/>
          <p:cNvPicPr>
            <a:picLocks noChangeAspect="1"/>
          </p:cNvPicPr>
          <p:nvPr/>
        </p:nvPicPr>
        <p:blipFill rotWithShape="1">
          <a:blip r:embed="rId4"/>
          <a:srcRect l="10009" t="21451" r="11424" b="10279"/>
          <a:stretch/>
        </p:blipFill>
        <p:spPr>
          <a:xfrm>
            <a:off x="5938471" y="-256110"/>
            <a:ext cx="10222523" cy="4994032"/>
          </a:xfrm>
          <a:prstGeom prst="rect">
            <a:avLst/>
          </a:prstGeom>
        </p:spPr>
      </p:pic>
      <p:pic>
        <p:nvPicPr>
          <p:cNvPr id="8" name="Picture 7"/>
          <p:cNvPicPr>
            <a:picLocks noChangeAspect="1"/>
          </p:cNvPicPr>
          <p:nvPr/>
        </p:nvPicPr>
        <p:blipFill rotWithShape="1">
          <a:blip r:embed="rId5"/>
          <a:srcRect l="11724" t="18773" r="37619" b="13680"/>
          <a:stretch/>
        </p:blipFill>
        <p:spPr>
          <a:xfrm>
            <a:off x="12079409" y="-1738920"/>
            <a:ext cx="6106746" cy="4578045"/>
          </a:xfrm>
          <a:prstGeom prst="rect">
            <a:avLst/>
          </a:prstGeom>
        </p:spPr>
      </p:pic>
      <p:pic>
        <p:nvPicPr>
          <p:cNvPr id="11" name="Picture 10"/>
          <p:cNvPicPr>
            <a:picLocks noChangeAspect="1"/>
          </p:cNvPicPr>
          <p:nvPr/>
        </p:nvPicPr>
        <p:blipFill rotWithShape="1">
          <a:blip r:embed="rId6"/>
          <a:srcRect l="7428" t="17172" r="33434" b="4887"/>
          <a:stretch/>
        </p:blipFill>
        <p:spPr>
          <a:xfrm>
            <a:off x="0" y="4483710"/>
            <a:ext cx="7380287" cy="3856887"/>
          </a:xfrm>
          <a:prstGeom prst="rect">
            <a:avLst/>
          </a:prstGeom>
        </p:spPr>
      </p:pic>
      <p:pic>
        <p:nvPicPr>
          <p:cNvPr id="3" name="Picture 2"/>
          <p:cNvPicPr>
            <a:picLocks noChangeAspect="1"/>
          </p:cNvPicPr>
          <p:nvPr/>
        </p:nvPicPr>
        <p:blipFill rotWithShape="1">
          <a:blip r:embed="rId7"/>
          <a:srcRect l="7307" t="13119" r="15929" b="5470"/>
          <a:stretch/>
        </p:blipFill>
        <p:spPr>
          <a:xfrm>
            <a:off x="7500937" y="3399081"/>
            <a:ext cx="9988062" cy="5955324"/>
          </a:xfrm>
          <a:prstGeom prst="rect">
            <a:avLst/>
          </a:prstGeom>
        </p:spPr>
      </p:pic>
      <p:pic>
        <p:nvPicPr>
          <p:cNvPr id="9" name="Picture 8"/>
          <p:cNvPicPr>
            <a:picLocks noChangeAspect="1"/>
          </p:cNvPicPr>
          <p:nvPr/>
        </p:nvPicPr>
        <p:blipFill rotWithShape="1">
          <a:blip r:embed="rId8"/>
          <a:srcRect l="4081" t="34420" r="12972" b="6473"/>
          <a:stretch/>
        </p:blipFill>
        <p:spPr>
          <a:xfrm>
            <a:off x="11723" y="6628729"/>
            <a:ext cx="7432431" cy="2977662"/>
          </a:xfrm>
          <a:prstGeom prst="rect">
            <a:avLst/>
          </a:prstGeom>
        </p:spPr>
      </p:pic>
    </p:spTree>
    <p:extLst>
      <p:ext uri="{BB962C8B-B14F-4D97-AF65-F5344CB8AC3E}">
        <p14:creationId xmlns:p14="http://schemas.microsoft.com/office/powerpoint/2010/main" val="165980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FA82-880F-45A3-A769-51814079EC0F}"/>
              </a:ext>
            </a:extLst>
          </p:cNvPr>
          <p:cNvSpPr>
            <a:spLocks noGrp="1"/>
          </p:cNvSpPr>
          <p:nvPr>
            <p:ph type="title"/>
          </p:nvPr>
        </p:nvSpPr>
        <p:spPr>
          <a:xfrm>
            <a:off x="1800225" y="184924"/>
            <a:ext cx="13747750" cy="1079500"/>
          </a:xfrm>
        </p:spPr>
        <p:txBody>
          <a:bodyPr/>
          <a:lstStyle/>
          <a:p>
            <a:pPr algn="ctr"/>
            <a:r>
              <a:rPr lang="en-GB" dirty="0"/>
              <a:t>Within firm transition</a:t>
            </a:r>
          </a:p>
        </p:txBody>
      </p:sp>
      <p:pic>
        <p:nvPicPr>
          <p:cNvPr id="7" name="Content Placeholder 6"/>
          <p:cNvPicPr>
            <a:picLocks noGrp="1" noChangeAspect="1"/>
          </p:cNvPicPr>
          <p:nvPr>
            <p:ph idx="1"/>
          </p:nvPr>
        </p:nvPicPr>
        <p:blipFill>
          <a:blip r:embed="rId3"/>
          <a:stretch>
            <a:fillRect/>
          </a:stretch>
        </p:blipFill>
        <p:spPr>
          <a:xfrm>
            <a:off x="2839453" y="1142624"/>
            <a:ext cx="12204491" cy="7718007"/>
          </a:xfrm>
          <a:prstGeom prst="rect">
            <a:avLst/>
          </a:prstGeom>
        </p:spPr>
      </p:pic>
      <p:sp>
        <p:nvSpPr>
          <p:cNvPr id="6" name="Slide Number Placeholder 5">
            <a:extLst>
              <a:ext uri="{FF2B5EF4-FFF2-40B4-BE49-F238E27FC236}">
                <a16:creationId xmlns:a16="http://schemas.microsoft.com/office/drawing/2014/main" id="{F7040FA4-EFF1-4EF3-A568-38761C397FF1}"/>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24</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4" name="Date Placeholder 3">
            <a:extLst>
              <a:ext uri="{FF2B5EF4-FFF2-40B4-BE49-F238E27FC236}">
                <a16:creationId xmlns:a16="http://schemas.microsoft.com/office/drawing/2014/main" id="{DE4FEBDD-841D-4FA5-BDCB-2E666FA7D68A}"/>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607367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8CC4-29DE-4BAD-BC9F-BA6F1EEA38A8}"/>
              </a:ext>
            </a:extLst>
          </p:cNvPr>
          <p:cNvSpPr>
            <a:spLocks noGrp="1"/>
          </p:cNvSpPr>
          <p:nvPr>
            <p:ph type="title"/>
          </p:nvPr>
        </p:nvSpPr>
        <p:spPr>
          <a:xfrm>
            <a:off x="1800225" y="304457"/>
            <a:ext cx="13747750" cy="1079500"/>
          </a:xfrm>
        </p:spPr>
        <p:txBody>
          <a:bodyPr/>
          <a:lstStyle/>
          <a:p>
            <a:pPr algn="ctr"/>
            <a:r>
              <a:rPr lang="en-US" sz="3200" dirty="0"/>
              <a:t>Role of Businesses and BM’s in innovation</a:t>
            </a:r>
            <a:endParaRPr lang="en-GB" dirty="0"/>
          </a:p>
        </p:txBody>
      </p:sp>
      <p:sp>
        <p:nvSpPr>
          <p:cNvPr id="3" name="Content Placeholder 2">
            <a:extLst>
              <a:ext uri="{FF2B5EF4-FFF2-40B4-BE49-F238E27FC236}">
                <a16:creationId xmlns:a16="http://schemas.microsoft.com/office/drawing/2014/main" id="{AF11149D-7754-45A3-998D-9B09F09755F4}"/>
              </a:ext>
            </a:extLst>
          </p:cNvPr>
          <p:cNvSpPr>
            <a:spLocks noGrp="1"/>
          </p:cNvSpPr>
          <p:nvPr>
            <p:ph idx="1"/>
          </p:nvPr>
        </p:nvSpPr>
        <p:spPr>
          <a:xfrm>
            <a:off x="935666" y="2020187"/>
            <a:ext cx="15548250" cy="6847366"/>
          </a:xfrm>
        </p:spPr>
        <p:txBody>
          <a:bodyPr/>
          <a:lstStyle/>
          <a:p>
            <a:pPr marL="0" indent="0">
              <a:buNone/>
            </a:pPr>
            <a:r>
              <a:rPr lang="en-US" sz="2800" dirty="0"/>
              <a:t>The role of business and business models in innovations : </a:t>
            </a:r>
          </a:p>
          <a:p>
            <a:pPr algn="ctr">
              <a:buFontTx/>
              <a:buChar char="-"/>
            </a:pPr>
            <a:r>
              <a:rPr lang="en-US" sz="2800" dirty="0"/>
              <a:t>Barriers to change</a:t>
            </a:r>
          </a:p>
          <a:p>
            <a:pPr algn="ctr">
              <a:buFontTx/>
              <a:buChar char="-"/>
            </a:pPr>
            <a:r>
              <a:rPr lang="en-US" sz="2800" dirty="0"/>
              <a:t>Enablers to change</a:t>
            </a:r>
          </a:p>
          <a:p>
            <a:pPr algn="ctr">
              <a:buFontTx/>
              <a:buChar char="-"/>
            </a:pPr>
            <a:endParaRPr lang="en-US" sz="2800" dirty="0"/>
          </a:p>
          <a:p>
            <a:pPr marL="0" indent="0">
              <a:buNone/>
            </a:pPr>
            <a:r>
              <a:rPr lang="en-US" sz="2800" dirty="0"/>
              <a:t>It is an emerging </a:t>
            </a:r>
            <a:r>
              <a:rPr lang="en-US" sz="2800" b="1" dirty="0"/>
              <a:t>‘unit of analysis’</a:t>
            </a:r>
            <a:r>
              <a:rPr lang="en-US" sz="2800" dirty="0"/>
              <a:t> that provides a </a:t>
            </a:r>
            <a:r>
              <a:rPr lang="en-US" sz="2800" b="1" dirty="0"/>
              <a:t>‘system-level, holistic approach’ </a:t>
            </a:r>
            <a:r>
              <a:rPr lang="en-US" sz="2800" dirty="0"/>
              <a:t>(</a:t>
            </a:r>
            <a:r>
              <a:rPr lang="en-US" sz="2800" dirty="0" err="1">
                <a:hlinkClick r:id="rId2" action="ppaction://hlinkfile" tooltip="Zott, 2011 #921"/>
              </a:rPr>
              <a:t>Zott</a:t>
            </a:r>
            <a:r>
              <a:rPr lang="en-US" sz="2800" dirty="0">
                <a:hlinkClick r:id="rId2" action="ppaction://hlinkfile" tooltip="Zott, 2011 #921"/>
              </a:rPr>
              <a:t>, Amit, &amp; Massa, 2011</a:t>
            </a:r>
            <a:r>
              <a:rPr lang="en-US" sz="2800" dirty="0"/>
              <a:t>) to understand the </a:t>
            </a:r>
            <a:r>
              <a:rPr lang="en-US" sz="2800" b="1" dirty="0"/>
              <a:t>internal transitions </a:t>
            </a:r>
            <a:r>
              <a:rPr lang="en-US" sz="2800" dirty="0"/>
              <a:t>to </a:t>
            </a:r>
          </a:p>
          <a:p>
            <a:pPr marL="457200" indent="-457200">
              <a:buAutoNum type="alphaLcParenR"/>
            </a:pPr>
            <a:r>
              <a:rPr lang="en-US" sz="2800" dirty="0"/>
              <a:t>keep up with technological innovations to remain relevant, </a:t>
            </a:r>
          </a:p>
          <a:p>
            <a:pPr marL="457200" indent="-457200">
              <a:buAutoNum type="alphaLcParenR"/>
            </a:pPr>
            <a:r>
              <a:rPr lang="en-US" sz="2800" dirty="0"/>
              <a:t>to take advantage of the ‘window of opportunity’ created by socio-political landscape shifts (</a:t>
            </a:r>
            <a:r>
              <a:rPr lang="en-US" sz="2800" dirty="0">
                <a:hlinkClick r:id="rId3" action="ppaction://hlinkfile" tooltip="Geels, 2007 #713"/>
              </a:rPr>
              <a:t>Geels &amp; </a:t>
            </a:r>
            <a:r>
              <a:rPr lang="en-US" sz="2800" dirty="0" err="1">
                <a:hlinkClick r:id="rId3" action="ppaction://hlinkfile" tooltip="Geels, 2007 #713"/>
              </a:rPr>
              <a:t>Schot</a:t>
            </a:r>
            <a:r>
              <a:rPr lang="en-US" sz="2800" dirty="0">
                <a:hlinkClick r:id="rId3" action="ppaction://hlinkfile" tooltip="Geels, 2007 #713"/>
              </a:rPr>
              <a:t>, 2007</a:t>
            </a:r>
            <a:r>
              <a:rPr lang="en-US" sz="2800" dirty="0"/>
              <a:t>), </a:t>
            </a:r>
          </a:p>
          <a:p>
            <a:pPr marL="457200" indent="-457200">
              <a:buAutoNum type="alphaLcParenR"/>
            </a:pPr>
            <a:r>
              <a:rPr lang="en-US" sz="2800" dirty="0"/>
              <a:t>to reinvent the firm process management for value creation or </a:t>
            </a:r>
          </a:p>
          <a:p>
            <a:pPr marL="457200" indent="-457200">
              <a:buAutoNum type="alphaLcParenR"/>
            </a:pPr>
            <a:r>
              <a:rPr lang="en-US" sz="2800" dirty="0"/>
              <a:t>to avert risks posed by external pressures and industrial uncertainties. </a:t>
            </a:r>
          </a:p>
          <a:p>
            <a:pPr marL="0" indent="0">
              <a:buNone/>
            </a:pPr>
            <a:endParaRPr lang="en-US" sz="2600" dirty="0"/>
          </a:p>
          <a:p>
            <a:endParaRPr lang="en-GB" sz="2600" dirty="0"/>
          </a:p>
        </p:txBody>
      </p:sp>
      <p:sp>
        <p:nvSpPr>
          <p:cNvPr id="4" name="Slide Number Placeholder 3">
            <a:extLst>
              <a:ext uri="{FF2B5EF4-FFF2-40B4-BE49-F238E27FC236}">
                <a16:creationId xmlns:a16="http://schemas.microsoft.com/office/drawing/2014/main" id="{8B402554-7415-4017-84C0-C937A269363B}"/>
              </a:ext>
            </a:extLst>
          </p:cNvPr>
          <p:cNvSpPr>
            <a:spLocks noGrp="1"/>
          </p:cNvSpPr>
          <p:nvPr>
            <p:ph type="sldNum" sz="quarter" idx="10"/>
          </p:nvPr>
        </p:nvSpPr>
        <p:spPr/>
        <p:txBody>
          <a:bodyPr/>
          <a:lstStyle/>
          <a:p>
            <a:fld id="{A56B6EE0-F58C-4C0C-8530-77E69345411A}" type="slidenum">
              <a:rPr lang="nl-NL" smtClean="0"/>
              <a:pPr/>
              <a:t>25</a:t>
            </a:fld>
            <a:endParaRPr lang="nl-NL"/>
          </a:p>
        </p:txBody>
      </p:sp>
      <p:sp>
        <p:nvSpPr>
          <p:cNvPr id="5" name="Date Placeholder 4">
            <a:extLst>
              <a:ext uri="{FF2B5EF4-FFF2-40B4-BE49-F238E27FC236}">
                <a16:creationId xmlns:a16="http://schemas.microsoft.com/office/drawing/2014/main" id="{00574F73-8BFD-4465-B49D-823C416F09DB}"/>
              </a:ext>
            </a:extLst>
          </p:cNvPr>
          <p:cNvSpPr>
            <a:spLocks noGrp="1"/>
          </p:cNvSpPr>
          <p:nvPr>
            <p:ph type="dt" sz="half" idx="12"/>
          </p:nvPr>
        </p:nvSpPr>
        <p:spPr/>
        <p:txBody>
          <a:bodyPr/>
          <a:lstStyle/>
          <a:p>
            <a:r>
              <a:rPr lang="sv-SE"/>
              <a:t>22 November 2022</a:t>
            </a:r>
            <a:endParaRPr lang="nl-NL"/>
          </a:p>
        </p:txBody>
      </p:sp>
    </p:spTree>
    <p:extLst>
      <p:ext uri="{BB962C8B-B14F-4D97-AF65-F5344CB8AC3E}">
        <p14:creationId xmlns:p14="http://schemas.microsoft.com/office/powerpoint/2010/main" val="1411334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title"/>
          </p:nvPr>
        </p:nvSpPr>
        <p:spPr>
          <a:xfrm>
            <a:off x="2011751" y="477552"/>
            <a:ext cx="14328137" cy="513707"/>
          </a:xfrm>
        </p:spPr>
        <p:txBody>
          <a:bodyPr/>
          <a:lstStyle/>
          <a:p>
            <a:pPr algn="ctr"/>
            <a:r>
              <a:rPr lang="en-US" dirty="0" err="1">
                <a:ea typeface="ＭＳ Ｐゴシック" pitchFamily="34" charset="-128"/>
              </a:rPr>
              <a:t>Breng</a:t>
            </a:r>
            <a:r>
              <a:rPr lang="en-US" dirty="0">
                <a:ea typeface="ＭＳ Ｐゴシック" pitchFamily="34" charset="-128"/>
              </a:rPr>
              <a:t> Flex</a:t>
            </a:r>
            <a:br>
              <a:rPr lang="en-US" dirty="0">
                <a:ea typeface="ＭＳ Ｐゴシック" pitchFamily="34" charset="-128"/>
              </a:rPr>
            </a:br>
            <a:endParaRPr lang="nl-NL" dirty="0">
              <a:ea typeface="ＭＳ Ｐゴシック" pitchFamily="34" charset="-128"/>
            </a:endParaRPr>
          </a:p>
        </p:txBody>
      </p:sp>
      <p:sp>
        <p:nvSpPr>
          <p:cNvPr id="2" name="Date Placeholder 1">
            <a:extLst>
              <a:ext uri="{FF2B5EF4-FFF2-40B4-BE49-F238E27FC236}">
                <a16:creationId xmlns:a16="http://schemas.microsoft.com/office/drawing/2014/main" id="{BD7D74F6-087F-4305-95AC-7FEF2B37EDC3}"/>
              </a:ext>
            </a:extLst>
          </p:cNvPr>
          <p:cNvSpPr>
            <a:spLocks noGrp="1"/>
          </p:cNvSpPr>
          <p:nvPr>
            <p:ph type="dt" sz="half" idx="12"/>
          </p:nvPr>
        </p:nvSpPr>
        <p:spPr/>
        <p:txBody>
          <a:bodyPr/>
          <a:lstStyle/>
          <a:p>
            <a:r>
              <a:rPr lang="sv-SE"/>
              <a:t>22 November 2022</a:t>
            </a:r>
            <a:endParaRPr lang="nl-NL"/>
          </a:p>
        </p:txBody>
      </p:sp>
      <p:sp>
        <p:nvSpPr>
          <p:cNvPr id="4" name="Slide Number Placeholder 3">
            <a:extLst>
              <a:ext uri="{FF2B5EF4-FFF2-40B4-BE49-F238E27FC236}">
                <a16:creationId xmlns:a16="http://schemas.microsoft.com/office/drawing/2014/main" id="{2C2CD71C-D22B-4378-8237-DBB5DC1D5189}"/>
              </a:ext>
            </a:extLst>
          </p:cNvPr>
          <p:cNvSpPr>
            <a:spLocks noGrp="1"/>
          </p:cNvSpPr>
          <p:nvPr>
            <p:ph type="sldNum" sz="quarter" idx="10"/>
          </p:nvPr>
        </p:nvSpPr>
        <p:spPr/>
        <p:txBody>
          <a:bodyPr/>
          <a:lstStyle/>
          <a:p>
            <a:fld id="{A56B6EE0-F58C-4C0C-8530-77E69345411A}" type="slidenum">
              <a:rPr lang="nl-NL" smtClean="0"/>
              <a:pPr/>
              <a:t>26</a:t>
            </a:fld>
            <a:endParaRPr lang="nl-NL"/>
          </a:p>
        </p:txBody>
      </p:sp>
      <p:pic>
        <p:nvPicPr>
          <p:cNvPr id="10242" name="Picture 2" descr="Breng flex - wie is mijn chauffeur">
            <a:extLst>
              <a:ext uri="{FF2B5EF4-FFF2-40B4-BE49-F238E27FC236}">
                <a16:creationId xmlns:a16="http://schemas.microsoft.com/office/drawing/2014/main" id="{37D6B622-2309-410D-85AE-EA4A2E0DDB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8515" y="5232881"/>
            <a:ext cx="1695569" cy="34735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breng flex">
            <a:extLst>
              <a:ext uri="{FF2B5EF4-FFF2-40B4-BE49-F238E27FC236}">
                <a16:creationId xmlns:a16="http://schemas.microsoft.com/office/drawing/2014/main" id="{927F8B1F-3461-4884-83EA-7C0C2BB4F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1715" y="1892951"/>
            <a:ext cx="5619750" cy="2762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4D50EA-52A8-4D46-891F-A7E37623B7C9}"/>
              </a:ext>
            </a:extLst>
          </p:cNvPr>
          <p:cNvSpPr txBox="1"/>
          <p:nvPr/>
        </p:nvSpPr>
        <p:spPr>
          <a:xfrm>
            <a:off x="844551" y="2227635"/>
            <a:ext cx="8877948" cy="2092881"/>
          </a:xfrm>
          <a:prstGeom prst="rect">
            <a:avLst/>
          </a:prstGeom>
          <a:noFill/>
        </p:spPr>
        <p:txBody>
          <a:bodyPr wrap="square" rtlCol="0">
            <a:spAutoFit/>
          </a:bodyPr>
          <a:lstStyle/>
          <a:p>
            <a:r>
              <a:rPr lang="en-US" dirty="0"/>
              <a:t>Flexible DRT</a:t>
            </a:r>
          </a:p>
          <a:p>
            <a:r>
              <a:rPr lang="en-US" dirty="0"/>
              <a:t>Operated in Arnhem and Nijmegen by </a:t>
            </a:r>
            <a:r>
              <a:rPr lang="en-US" dirty="0" err="1"/>
              <a:t>Connexxion</a:t>
            </a:r>
            <a:endParaRPr lang="en-US" dirty="0"/>
          </a:p>
          <a:p>
            <a:r>
              <a:rPr lang="en-US" dirty="0"/>
              <a:t>Financed by Province of Gelderland </a:t>
            </a:r>
          </a:p>
          <a:p>
            <a:r>
              <a:rPr lang="en-US" dirty="0"/>
              <a:t>Pilot launch December 2016</a:t>
            </a:r>
          </a:p>
          <a:p>
            <a:endParaRPr lang="nl-NL" dirty="0"/>
          </a:p>
        </p:txBody>
      </p:sp>
      <p:sp>
        <p:nvSpPr>
          <p:cNvPr id="12" name="TextBox 11">
            <a:extLst>
              <a:ext uri="{FF2B5EF4-FFF2-40B4-BE49-F238E27FC236}">
                <a16:creationId xmlns:a16="http://schemas.microsoft.com/office/drawing/2014/main" id="{5EE4F4AA-01C6-4A5B-9355-40D6DD459FEE}"/>
              </a:ext>
            </a:extLst>
          </p:cNvPr>
          <p:cNvSpPr txBox="1"/>
          <p:nvPr/>
        </p:nvSpPr>
        <p:spPr>
          <a:xfrm>
            <a:off x="6759748" y="6248491"/>
            <a:ext cx="8877948" cy="2492990"/>
          </a:xfrm>
          <a:prstGeom prst="rect">
            <a:avLst/>
          </a:prstGeom>
          <a:noFill/>
        </p:spPr>
        <p:txBody>
          <a:bodyPr wrap="square" rtlCol="0">
            <a:spAutoFit/>
          </a:bodyPr>
          <a:lstStyle/>
          <a:p>
            <a:r>
              <a:rPr lang="en-US" dirty="0"/>
              <a:t>Stop to stop</a:t>
            </a:r>
          </a:p>
          <a:p>
            <a:r>
              <a:rPr lang="en-US" dirty="0"/>
              <a:t>225 stops in the network</a:t>
            </a:r>
          </a:p>
          <a:p>
            <a:r>
              <a:rPr lang="en-US" dirty="0"/>
              <a:t>Platform based</a:t>
            </a:r>
          </a:p>
          <a:p>
            <a:r>
              <a:rPr lang="en-US" dirty="0"/>
              <a:t>Fixed rate of € 3.50 per trip</a:t>
            </a:r>
          </a:p>
          <a:p>
            <a:r>
              <a:rPr lang="en-US" dirty="0"/>
              <a:t>Positive reception and evaluation</a:t>
            </a:r>
          </a:p>
          <a:p>
            <a:endParaRPr lang="nl-NL" dirty="0"/>
          </a:p>
        </p:txBody>
      </p:sp>
    </p:spTree>
    <p:extLst>
      <p:ext uri="{BB962C8B-B14F-4D97-AF65-F5344CB8AC3E}">
        <p14:creationId xmlns:p14="http://schemas.microsoft.com/office/powerpoint/2010/main" val="3412753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4174-611D-4D85-BB99-1F053A280306}"/>
              </a:ext>
            </a:extLst>
          </p:cNvPr>
          <p:cNvSpPr>
            <a:spLocks noGrp="1"/>
          </p:cNvSpPr>
          <p:nvPr>
            <p:ph type="title"/>
          </p:nvPr>
        </p:nvSpPr>
        <p:spPr>
          <a:xfrm>
            <a:off x="2214445" y="555200"/>
            <a:ext cx="14460581" cy="1079500"/>
          </a:xfrm>
        </p:spPr>
        <p:txBody>
          <a:bodyPr/>
          <a:lstStyle/>
          <a:p>
            <a:r>
              <a:rPr lang="en-US" dirty="0"/>
              <a:t>9 October 2017						9 July 2019</a:t>
            </a:r>
            <a:endParaRPr lang="en-GB" dirty="0"/>
          </a:p>
        </p:txBody>
      </p:sp>
      <p:pic>
        <p:nvPicPr>
          <p:cNvPr id="7" name="Content Placeholder 6">
            <a:extLst>
              <a:ext uri="{FF2B5EF4-FFF2-40B4-BE49-F238E27FC236}">
                <a16:creationId xmlns:a16="http://schemas.microsoft.com/office/drawing/2014/main" id="{2BE9A5AA-7162-42C9-99A7-72157589944C}"/>
              </a:ext>
            </a:extLst>
          </p:cNvPr>
          <p:cNvPicPr>
            <a:picLocks noGrp="1" noChangeAspect="1"/>
          </p:cNvPicPr>
          <p:nvPr>
            <p:ph idx="1"/>
          </p:nvPr>
        </p:nvPicPr>
        <p:blipFill rotWithShape="1">
          <a:blip r:embed="rId3"/>
          <a:srcRect t="21017" r="35382" b="9139"/>
          <a:stretch/>
        </p:blipFill>
        <p:spPr>
          <a:xfrm>
            <a:off x="8228002" y="2272259"/>
            <a:ext cx="8000202" cy="5404447"/>
          </a:xfrm>
          <a:prstGeom prst="rect">
            <a:avLst/>
          </a:prstGeom>
        </p:spPr>
      </p:pic>
      <p:sp>
        <p:nvSpPr>
          <p:cNvPr id="4" name="Slide Number Placeholder 3">
            <a:extLst>
              <a:ext uri="{FF2B5EF4-FFF2-40B4-BE49-F238E27FC236}">
                <a16:creationId xmlns:a16="http://schemas.microsoft.com/office/drawing/2014/main" id="{6E990B1A-1D43-4DFB-A60C-5CCDBAA3FEE2}"/>
              </a:ext>
            </a:extLst>
          </p:cNvPr>
          <p:cNvSpPr>
            <a:spLocks noGrp="1"/>
          </p:cNvSpPr>
          <p:nvPr>
            <p:ph type="sldNum" sz="quarter" idx="10"/>
          </p:nvPr>
        </p:nvSpPr>
        <p:spPr/>
        <p:txBody>
          <a:bodyPr/>
          <a:lstStyle/>
          <a:p>
            <a:fld id="{A56B6EE0-F58C-4C0C-8530-77E69345411A}" type="slidenum">
              <a:rPr lang="nl-NL" smtClean="0"/>
              <a:pPr/>
              <a:t>27</a:t>
            </a:fld>
            <a:endParaRPr lang="nl-NL"/>
          </a:p>
        </p:txBody>
      </p:sp>
      <p:sp>
        <p:nvSpPr>
          <p:cNvPr id="3" name="Date Placeholder 2">
            <a:extLst>
              <a:ext uri="{FF2B5EF4-FFF2-40B4-BE49-F238E27FC236}">
                <a16:creationId xmlns:a16="http://schemas.microsoft.com/office/drawing/2014/main" id="{71F457B2-6E27-4F12-AA28-3D05C4BD8533}"/>
              </a:ext>
            </a:extLst>
          </p:cNvPr>
          <p:cNvSpPr>
            <a:spLocks noGrp="1"/>
          </p:cNvSpPr>
          <p:nvPr>
            <p:ph type="dt" sz="half" idx="12"/>
          </p:nvPr>
        </p:nvSpPr>
        <p:spPr/>
        <p:txBody>
          <a:bodyPr/>
          <a:lstStyle/>
          <a:p>
            <a:r>
              <a:rPr lang="sv-SE"/>
              <a:t>22 November 2022</a:t>
            </a:r>
            <a:endParaRPr lang="nl-NL"/>
          </a:p>
        </p:txBody>
      </p:sp>
      <p:pic>
        <p:nvPicPr>
          <p:cNvPr id="8" name="Picture 7">
            <a:extLst>
              <a:ext uri="{FF2B5EF4-FFF2-40B4-BE49-F238E27FC236}">
                <a16:creationId xmlns:a16="http://schemas.microsoft.com/office/drawing/2014/main" id="{1B78C078-06E7-473A-9D82-A55215F54781}"/>
              </a:ext>
            </a:extLst>
          </p:cNvPr>
          <p:cNvPicPr>
            <a:picLocks noChangeAspect="1"/>
          </p:cNvPicPr>
          <p:nvPr/>
        </p:nvPicPr>
        <p:blipFill rotWithShape="1">
          <a:blip r:embed="rId4"/>
          <a:srcRect l="8862" t="19060" r="34991" b="4724"/>
          <a:stretch/>
        </p:blipFill>
        <p:spPr>
          <a:xfrm>
            <a:off x="1457529" y="2272260"/>
            <a:ext cx="6845643" cy="5807677"/>
          </a:xfrm>
          <a:prstGeom prst="rect">
            <a:avLst/>
          </a:prstGeom>
        </p:spPr>
      </p:pic>
    </p:spTree>
    <p:extLst>
      <p:ext uri="{BB962C8B-B14F-4D97-AF65-F5344CB8AC3E}">
        <p14:creationId xmlns:p14="http://schemas.microsoft.com/office/powerpoint/2010/main" val="3288034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526444" y="5522495"/>
            <a:ext cx="3555446" cy="3555446"/>
          </a:xfrm>
          <a:prstGeom prst="rect">
            <a:avLst/>
          </a:prstGeom>
        </p:spPr>
      </p:pic>
      <p:sp>
        <p:nvSpPr>
          <p:cNvPr id="13313" name="Titel 1"/>
          <p:cNvSpPr>
            <a:spLocks noGrp="1"/>
          </p:cNvSpPr>
          <p:nvPr>
            <p:ph type="title"/>
          </p:nvPr>
        </p:nvSpPr>
        <p:spPr>
          <a:xfrm>
            <a:off x="2011751" y="381351"/>
            <a:ext cx="14328137" cy="1278281"/>
          </a:xfrm>
        </p:spPr>
        <p:txBody>
          <a:bodyPr/>
          <a:lstStyle/>
          <a:p>
            <a:r>
              <a:rPr lang="nl-NL" sz="3400" dirty="0">
                <a:ea typeface="ＭＳ Ｐゴシック" pitchFamily="34" charset="-128"/>
              </a:rPr>
              <a:t>Key findings : T</a:t>
            </a:r>
            <a:r>
              <a:rPr lang="nl-NL" sz="3400" dirty="0"/>
              <a:t>ransition of public transport Business Models</a:t>
            </a:r>
            <a:endParaRPr lang="nl-NL" sz="3400" dirty="0">
              <a:ea typeface="ＭＳ Ｐゴシック" pitchFamily="34" charset="-128"/>
            </a:endParaRPr>
          </a:p>
        </p:txBody>
      </p:sp>
      <p:sp>
        <p:nvSpPr>
          <p:cNvPr id="13314" name="Tijdelijke aanduiding voor inhoud 2"/>
          <p:cNvSpPr>
            <a:spLocks noGrp="1"/>
          </p:cNvSpPr>
          <p:nvPr>
            <p:ph sz="half" idx="1"/>
          </p:nvPr>
        </p:nvSpPr>
        <p:spPr>
          <a:xfrm>
            <a:off x="475827" y="2064694"/>
            <a:ext cx="7922215" cy="7031179"/>
          </a:xfrm>
        </p:spPr>
        <p:txBody>
          <a:bodyPr/>
          <a:lstStyle/>
          <a:p>
            <a:pPr>
              <a:buFont typeface="Wingdings" panose="05000000000000000000" pitchFamily="2" charset="2"/>
              <a:buChar char="Ø"/>
            </a:pPr>
            <a:r>
              <a:rPr lang="en-US" sz="2800" dirty="0"/>
              <a:t>Resource allocation and revenue stream</a:t>
            </a:r>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r>
              <a:rPr lang="en-US" sz="2800" b="1" dirty="0"/>
              <a:t>Client orientation </a:t>
            </a:r>
          </a:p>
          <a:p>
            <a:pPr marL="0" indent="0">
              <a:buNone/>
            </a:pPr>
            <a:r>
              <a:rPr lang="en-US" sz="2800" dirty="0"/>
              <a:t>from regional government </a:t>
            </a:r>
          </a:p>
          <a:p>
            <a:pPr marL="0" indent="0">
              <a:buNone/>
            </a:pPr>
            <a:r>
              <a:rPr lang="en-US" sz="2800" dirty="0"/>
              <a:t>to end users</a:t>
            </a:r>
          </a:p>
        </p:txBody>
      </p:sp>
      <p:sp>
        <p:nvSpPr>
          <p:cNvPr id="5" name="Content Placeholder 4"/>
          <p:cNvSpPr>
            <a:spLocks noGrp="1"/>
          </p:cNvSpPr>
          <p:nvPr>
            <p:ph sz="half" idx="2"/>
          </p:nvPr>
        </p:nvSpPr>
        <p:spPr>
          <a:xfrm>
            <a:off x="8884608" y="2237874"/>
            <a:ext cx="7986177" cy="6569242"/>
          </a:xfrm>
        </p:spPr>
        <p:txBody>
          <a:bodyPr/>
          <a:lstStyle/>
          <a:p>
            <a:pPr>
              <a:buFont typeface="Wingdings" panose="05000000000000000000" pitchFamily="2" charset="2"/>
              <a:buChar char="Ø"/>
            </a:pPr>
            <a:r>
              <a:rPr lang="en-US" sz="2400" dirty="0"/>
              <a:t>Public g</a:t>
            </a:r>
            <a:r>
              <a:rPr lang="en-US" sz="2400" b="1" dirty="0"/>
              <a:t>overnance </a:t>
            </a:r>
          </a:p>
          <a:p>
            <a:pPr>
              <a:buFont typeface="Wingdings" panose="05000000000000000000" pitchFamily="2" charset="2"/>
              <a:buChar char="Ø"/>
            </a:pPr>
            <a:endParaRPr lang="en-US" sz="2400" b="1" dirty="0"/>
          </a:p>
          <a:p>
            <a:pPr>
              <a:buFont typeface="Wingdings" panose="05000000000000000000" pitchFamily="2" charset="2"/>
              <a:buChar char="Ø"/>
            </a:pPr>
            <a:endParaRPr lang="en-US" sz="2400" b="1" dirty="0"/>
          </a:p>
          <a:p>
            <a:pPr>
              <a:buFont typeface="Wingdings" panose="05000000000000000000" pitchFamily="2" charset="2"/>
              <a:buChar char="Ø"/>
            </a:pPr>
            <a:endParaRPr lang="en-US" sz="2400" b="1" dirty="0"/>
          </a:p>
          <a:p>
            <a:pPr>
              <a:buFont typeface="Wingdings" panose="05000000000000000000" pitchFamily="2" charset="2"/>
              <a:buChar char="Ø"/>
            </a:pPr>
            <a:endParaRPr lang="en-US" sz="2400" b="1" dirty="0"/>
          </a:p>
          <a:p>
            <a:pPr>
              <a:buFont typeface="Wingdings" panose="05000000000000000000" pitchFamily="2" charset="2"/>
              <a:buChar char="Ø"/>
            </a:pPr>
            <a:endParaRPr lang="en-US" sz="2400" b="1" dirty="0"/>
          </a:p>
          <a:p>
            <a:pPr>
              <a:buFont typeface="Wingdings" panose="05000000000000000000" pitchFamily="2" charset="2"/>
              <a:buChar char="Ø"/>
            </a:pPr>
            <a:r>
              <a:rPr lang="en-US" sz="2400" b="1" dirty="0"/>
              <a:t>Digitalization</a:t>
            </a:r>
          </a:p>
          <a:p>
            <a:pPr marL="0" indent="0">
              <a:buNone/>
            </a:pPr>
            <a:r>
              <a:rPr lang="en-US" sz="2400" b="1" dirty="0"/>
              <a:t>	</a:t>
            </a:r>
            <a:r>
              <a:rPr lang="en-US" sz="2400" dirty="0"/>
              <a:t>Real time update</a:t>
            </a:r>
          </a:p>
          <a:p>
            <a:pPr marL="0" indent="0">
              <a:buNone/>
            </a:pPr>
            <a:r>
              <a:rPr lang="en-US" sz="2400" dirty="0"/>
              <a:t>	Online app based</a:t>
            </a:r>
          </a:p>
          <a:p>
            <a:pPr marL="0" indent="0">
              <a:buNone/>
            </a:pPr>
            <a:r>
              <a:rPr lang="en-US" sz="2400" dirty="0"/>
              <a:t>	Marketing and distribution</a:t>
            </a:r>
          </a:p>
        </p:txBody>
      </p:sp>
      <p:sp>
        <p:nvSpPr>
          <p:cNvPr id="4" name="Slide Number Placeholder 3">
            <a:extLst>
              <a:ext uri="{FF2B5EF4-FFF2-40B4-BE49-F238E27FC236}">
                <a16:creationId xmlns:a16="http://schemas.microsoft.com/office/drawing/2014/main" id="{6074018D-9031-4E45-81C6-6F693352D693}"/>
              </a:ext>
            </a:extLst>
          </p:cNvPr>
          <p:cNvSpPr>
            <a:spLocks noGrp="1"/>
          </p:cNvSpPr>
          <p:nvPr>
            <p:ph type="sldNum" sz="quarter" idx="10"/>
          </p:nvPr>
        </p:nvSpPr>
        <p:spPr/>
        <p:txBody>
          <a:bodyPr/>
          <a:lstStyle/>
          <a:p>
            <a:pPr defTabSz="649195"/>
            <a:fld id="{A56B6EE0-F58C-4C0C-8530-77E69345411A}" type="slidenum">
              <a:rPr lang="nl-NL">
                <a:latin typeface="Arial" pitchFamily="34" charset="0"/>
                <a:ea typeface="ＭＳ Ｐゴシック" pitchFamily="34" charset="-128"/>
              </a:rPr>
              <a:pPr defTabSz="649195"/>
              <a:t>28</a:t>
            </a:fld>
            <a:endParaRPr lang="nl-NL">
              <a:latin typeface="Arial" pitchFamily="34" charset="0"/>
              <a:ea typeface="ＭＳ Ｐゴシック" pitchFamily="34" charset="-128"/>
            </a:endParaRPr>
          </a:p>
        </p:txBody>
      </p:sp>
      <p:sp>
        <p:nvSpPr>
          <p:cNvPr id="2" name="Date Placeholder 1"/>
          <p:cNvSpPr>
            <a:spLocks noGrp="1"/>
          </p:cNvSpPr>
          <p:nvPr>
            <p:ph type="dt" sz="half" idx="12"/>
          </p:nvPr>
        </p:nvSpPr>
        <p:spPr/>
        <p:txBody>
          <a:bodyPr/>
          <a:lstStyle/>
          <a:p>
            <a:r>
              <a:rPr lang="sv-SE"/>
              <a:t>22 November 2022</a:t>
            </a:r>
            <a:endParaRPr lang="nl-NL"/>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6424"/>
            <a:ext cx="8184056" cy="3324376"/>
          </a:xfrm>
          <a:prstGeom prst="rect">
            <a:avLst/>
          </a:prstGeom>
        </p:spPr>
      </p:pic>
      <p:pic>
        <p:nvPicPr>
          <p:cNvPr id="2050" name="Picture 2" descr="Facilitator Training Online - Facilitation Tools &amp; Techniques | Inno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9364" y="2746457"/>
            <a:ext cx="5060403" cy="28338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4793199" y="6609773"/>
            <a:ext cx="4091409" cy="2486099"/>
          </a:xfrm>
          <a:prstGeom prst="rect">
            <a:avLst/>
          </a:prstGeom>
        </p:spPr>
      </p:pic>
    </p:spTree>
    <p:extLst>
      <p:ext uri="{BB962C8B-B14F-4D97-AF65-F5344CB8AC3E}">
        <p14:creationId xmlns:p14="http://schemas.microsoft.com/office/powerpoint/2010/main" val="372559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title"/>
          </p:nvPr>
        </p:nvSpPr>
        <p:spPr>
          <a:xfrm>
            <a:off x="1171542" y="699679"/>
            <a:ext cx="13747750" cy="816563"/>
          </a:xfrm>
        </p:spPr>
        <p:txBody>
          <a:bodyPr/>
          <a:lstStyle/>
          <a:p>
            <a:pPr algn="ctr"/>
            <a:r>
              <a:rPr lang="en-US" dirty="0" err="1">
                <a:ea typeface="ＭＳ Ｐゴシック" pitchFamily="34" charset="-128"/>
              </a:rPr>
              <a:t>MaaS</a:t>
            </a:r>
            <a:r>
              <a:rPr lang="en-US" dirty="0">
                <a:ea typeface="ＭＳ Ｐゴシック" pitchFamily="34" charset="-128"/>
              </a:rPr>
              <a:t> business model </a:t>
            </a:r>
            <a:r>
              <a:rPr lang="en-US" sz="1800" dirty="0">
                <a:ea typeface="ＭＳ Ｐゴシック" pitchFamily="34" charset="-128"/>
              </a:rPr>
              <a:t>(source, Koenig et al, 2016)</a:t>
            </a:r>
            <a:br>
              <a:rPr lang="en-US" dirty="0">
                <a:ea typeface="ＭＳ Ｐゴシック" pitchFamily="34" charset="-128"/>
              </a:rPr>
            </a:br>
            <a:endParaRPr lang="nl-NL" dirty="0">
              <a:solidFill>
                <a:srgbClr val="92D050"/>
              </a:solidFill>
              <a:ea typeface="ＭＳ Ｐゴシック" pitchFamily="34" charset="-128"/>
            </a:endParaRPr>
          </a:p>
        </p:txBody>
      </p:sp>
      <p:sp>
        <p:nvSpPr>
          <p:cNvPr id="13314" name="Tijdelijke aanduiding voor inhoud 2"/>
          <p:cNvSpPr>
            <a:spLocks noGrp="1"/>
          </p:cNvSpPr>
          <p:nvPr>
            <p:ph idx="1"/>
          </p:nvPr>
        </p:nvSpPr>
        <p:spPr>
          <a:xfrm>
            <a:off x="884642" y="1287625"/>
            <a:ext cx="15577327" cy="6613730"/>
          </a:xfrm>
        </p:spPr>
        <p:txBody>
          <a:bodyPr/>
          <a:lstStyle/>
          <a:p>
            <a:pPr marL="4763" lvl="1" indent="-4763">
              <a:buNone/>
            </a:pPr>
            <a:endParaRPr lang="nl-NL" sz="2200" dirty="0"/>
          </a:p>
          <a:p>
            <a:endParaRPr lang="nl-NL" sz="2200" dirty="0">
              <a:ea typeface="ＭＳ Ｐゴシック" pitchFamily="34" charset="-128"/>
            </a:endParaRPr>
          </a:p>
        </p:txBody>
      </p:sp>
      <p:sp>
        <p:nvSpPr>
          <p:cNvPr id="4" name="Slide Number Placeholder 3">
            <a:extLst>
              <a:ext uri="{FF2B5EF4-FFF2-40B4-BE49-F238E27FC236}">
                <a16:creationId xmlns:a16="http://schemas.microsoft.com/office/drawing/2014/main" id="{7A0F1FDF-13E7-4873-AD89-666DA20068DE}"/>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29</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2" name="Date Placeholder 1">
            <a:extLst>
              <a:ext uri="{FF2B5EF4-FFF2-40B4-BE49-F238E27FC236}">
                <a16:creationId xmlns:a16="http://schemas.microsoft.com/office/drawing/2014/main" id="{2D743F26-0D25-4503-9196-1542172B5038}"/>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pic>
        <p:nvPicPr>
          <p:cNvPr id="6" name="Afbeelding 5">
            <a:extLst>
              <a:ext uri="{FF2B5EF4-FFF2-40B4-BE49-F238E27FC236}">
                <a16:creationId xmlns:a16="http://schemas.microsoft.com/office/drawing/2014/main" id="{C56CFD6C-D707-4D87-A475-71A4D36DF596}"/>
              </a:ext>
            </a:extLst>
          </p:cNvPr>
          <p:cNvPicPr>
            <a:picLocks noChangeAspect="1"/>
          </p:cNvPicPr>
          <p:nvPr/>
        </p:nvPicPr>
        <p:blipFill>
          <a:blip r:embed="rId3"/>
          <a:stretch>
            <a:fillRect/>
          </a:stretch>
        </p:blipFill>
        <p:spPr>
          <a:xfrm>
            <a:off x="2156741" y="1855420"/>
            <a:ext cx="12392295" cy="7375171"/>
          </a:xfrm>
          <a:prstGeom prst="rect">
            <a:avLst/>
          </a:prstGeom>
        </p:spPr>
      </p:pic>
    </p:spTree>
    <p:extLst>
      <p:ext uri="{BB962C8B-B14F-4D97-AF65-F5344CB8AC3E}">
        <p14:creationId xmlns:p14="http://schemas.microsoft.com/office/powerpoint/2010/main" val="283862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C689-885C-4F4F-981E-02D5F483B66F}"/>
              </a:ext>
            </a:extLst>
          </p:cNvPr>
          <p:cNvSpPr>
            <a:spLocks noGrp="1"/>
          </p:cNvSpPr>
          <p:nvPr>
            <p:ph type="title"/>
          </p:nvPr>
        </p:nvSpPr>
        <p:spPr>
          <a:xfrm>
            <a:off x="2011751" y="243811"/>
            <a:ext cx="14328137" cy="1278281"/>
          </a:xfrm>
        </p:spPr>
        <p:txBody>
          <a:bodyPr/>
          <a:lstStyle/>
          <a:p>
            <a:pPr algn="ctr"/>
            <a:r>
              <a:rPr lang="en-US" sz="3800" dirty="0"/>
              <a:t>Context and content</a:t>
            </a:r>
            <a:endParaRPr lang="en-NL" sz="3800" dirty="0"/>
          </a:p>
        </p:txBody>
      </p:sp>
      <p:sp>
        <p:nvSpPr>
          <p:cNvPr id="3" name="Content Placeholder 2">
            <a:extLst>
              <a:ext uri="{FF2B5EF4-FFF2-40B4-BE49-F238E27FC236}">
                <a16:creationId xmlns:a16="http://schemas.microsoft.com/office/drawing/2014/main" id="{0703D17D-7D01-4127-A92C-842605D762A4}"/>
              </a:ext>
            </a:extLst>
          </p:cNvPr>
          <p:cNvSpPr>
            <a:spLocks noGrp="1"/>
          </p:cNvSpPr>
          <p:nvPr>
            <p:ph idx="1"/>
          </p:nvPr>
        </p:nvSpPr>
        <p:spPr>
          <a:xfrm>
            <a:off x="1467293" y="1870904"/>
            <a:ext cx="14912505" cy="7169096"/>
          </a:xfrm>
        </p:spPr>
        <p:txBody>
          <a:bodyPr/>
          <a:lstStyle/>
          <a:p>
            <a:r>
              <a:rPr lang="en-US" sz="2600" dirty="0"/>
              <a:t>Background </a:t>
            </a:r>
          </a:p>
          <a:p>
            <a:pPr marL="993358" lvl="1" indent="-342900">
              <a:buFontTx/>
              <a:buChar char="-"/>
            </a:pPr>
            <a:r>
              <a:rPr lang="en-US" sz="2600" dirty="0"/>
              <a:t>Integrated Multimodality and Mobility as a Service </a:t>
            </a:r>
          </a:p>
          <a:p>
            <a:pPr marL="993358" lvl="1" indent="-342900">
              <a:buFontTx/>
              <a:buChar char="-"/>
            </a:pPr>
            <a:r>
              <a:rPr lang="en-US" sz="2600" dirty="0"/>
              <a:t>What is the role of Demand Responsive Transit in urban transport?</a:t>
            </a:r>
          </a:p>
          <a:p>
            <a:pPr marL="993358" lvl="1" indent="-342900">
              <a:buFontTx/>
              <a:buChar char="-"/>
            </a:pPr>
            <a:endParaRPr lang="en-US" sz="2600" dirty="0"/>
          </a:p>
          <a:p>
            <a:r>
              <a:rPr lang="en-US" sz="2600" dirty="0"/>
              <a:t>Understanding Transitions</a:t>
            </a:r>
          </a:p>
          <a:p>
            <a:pPr marL="993358" lvl="1" indent="-342900">
              <a:buFontTx/>
              <a:buChar char="-"/>
            </a:pPr>
            <a:r>
              <a:rPr lang="en-US" sz="2600" dirty="0"/>
              <a:t>Between firms &gt; Alliance formation</a:t>
            </a:r>
          </a:p>
          <a:p>
            <a:pPr marL="993358" lvl="1" indent="-342900">
              <a:buFontTx/>
              <a:buChar char="-"/>
            </a:pPr>
            <a:r>
              <a:rPr lang="en-US" sz="2600" dirty="0"/>
              <a:t>Within firms &gt; Business model innovation</a:t>
            </a:r>
          </a:p>
          <a:p>
            <a:pPr marL="650458" lvl="1" indent="0">
              <a:buNone/>
            </a:pPr>
            <a:r>
              <a:rPr lang="en-US" sz="2600" dirty="0"/>
              <a:t> </a:t>
            </a:r>
          </a:p>
          <a:p>
            <a:pPr marL="354013" lvl="1" indent="-342900">
              <a:buFont typeface="Arial" panose="020B0604020202020204" pitchFamily="34" charset="0"/>
              <a:buChar char="•"/>
            </a:pPr>
            <a:r>
              <a:rPr lang="en-US" sz="2600" dirty="0"/>
              <a:t>Case studies</a:t>
            </a:r>
          </a:p>
          <a:p>
            <a:pPr marL="895350" lvl="1">
              <a:buFontTx/>
              <a:buChar char="-"/>
            </a:pPr>
            <a:r>
              <a:rPr lang="en-US" sz="2600" dirty="0" err="1"/>
              <a:t>MaaS</a:t>
            </a:r>
            <a:r>
              <a:rPr lang="en-US" sz="2600" dirty="0"/>
              <a:t> and DRT pilots </a:t>
            </a:r>
          </a:p>
          <a:p>
            <a:pPr marL="470752" lvl="1" indent="0">
              <a:buNone/>
            </a:pPr>
            <a:endParaRPr lang="en-US" sz="2600" dirty="0"/>
          </a:p>
          <a:p>
            <a:r>
              <a:rPr lang="en-US" sz="2600" dirty="0"/>
              <a:t>What about behavioral transition?</a:t>
            </a:r>
          </a:p>
          <a:p>
            <a:pPr marL="650458" lvl="1" indent="0">
              <a:buNone/>
            </a:pPr>
            <a:r>
              <a:rPr lang="en-US" sz="2600" dirty="0"/>
              <a:t>Nudging towards car free daily activity and travel</a:t>
            </a:r>
            <a:endParaRPr lang="en-US" sz="2600" dirty="0">
              <a:solidFill>
                <a:schemeClr val="accent6">
                  <a:lumMod val="75000"/>
                </a:schemeClr>
              </a:solidFill>
            </a:endParaRPr>
          </a:p>
          <a:p>
            <a:endParaRPr lang="en-NL" sz="2600" dirty="0"/>
          </a:p>
        </p:txBody>
      </p:sp>
      <p:sp>
        <p:nvSpPr>
          <p:cNvPr id="4" name="Date Placeholder 3">
            <a:extLst>
              <a:ext uri="{FF2B5EF4-FFF2-40B4-BE49-F238E27FC236}">
                <a16:creationId xmlns:a16="http://schemas.microsoft.com/office/drawing/2014/main" id="{6DBAA92D-C206-4C26-9106-2057F2D23590}"/>
              </a:ext>
            </a:extLst>
          </p:cNvPr>
          <p:cNvSpPr>
            <a:spLocks noGrp="1"/>
          </p:cNvSpPr>
          <p:nvPr>
            <p:ph type="dt" sz="half" idx="10"/>
          </p:nvPr>
        </p:nvSpPr>
        <p:spPr/>
        <p:txBody>
          <a:bodyPr/>
          <a:lstStyle/>
          <a:p>
            <a:pPr>
              <a:defRPr/>
            </a:pPr>
            <a:r>
              <a:rPr lang="sv-SE"/>
              <a:t>22 November 2022</a:t>
            </a:r>
            <a:endParaRPr lang="nl-NL"/>
          </a:p>
        </p:txBody>
      </p:sp>
      <p:sp>
        <p:nvSpPr>
          <p:cNvPr id="6" name="Slide Number Placeholder 5">
            <a:extLst>
              <a:ext uri="{FF2B5EF4-FFF2-40B4-BE49-F238E27FC236}">
                <a16:creationId xmlns:a16="http://schemas.microsoft.com/office/drawing/2014/main" id="{B231ADF4-642B-4990-8CCB-EB4282567E98}"/>
              </a:ext>
            </a:extLst>
          </p:cNvPr>
          <p:cNvSpPr>
            <a:spLocks noGrp="1"/>
          </p:cNvSpPr>
          <p:nvPr>
            <p:ph type="sldNum" sz="quarter" idx="12"/>
          </p:nvPr>
        </p:nvSpPr>
        <p:spPr/>
        <p:txBody>
          <a:bodyPr/>
          <a:lstStyle/>
          <a:p>
            <a:pPr>
              <a:defRPr/>
            </a:pPr>
            <a:r>
              <a:rPr lang="nl-NL" altLang="en-US"/>
              <a:t>PAGE </a:t>
            </a:r>
            <a:fld id="{5E7CBE34-4331-45B7-8F92-4D404880746A}" type="slidenum">
              <a:rPr lang="nl-NL" altLang="en-US" smtClean="0"/>
              <a:pPr>
                <a:defRPr/>
              </a:pPr>
              <a:t>3</a:t>
            </a:fld>
            <a:endParaRPr lang="nl-NL" altLang="en-US"/>
          </a:p>
        </p:txBody>
      </p:sp>
    </p:spTree>
    <p:extLst>
      <p:ext uri="{BB962C8B-B14F-4D97-AF65-F5344CB8AC3E}">
        <p14:creationId xmlns:p14="http://schemas.microsoft.com/office/powerpoint/2010/main" val="1971025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5059DED-9E6A-479F-9D6C-E412D40E4101}"/>
              </a:ext>
            </a:extLst>
          </p:cNvPr>
          <p:cNvSpPr>
            <a:spLocks noGrp="1"/>
          </p:cNvSpPr>
          <p:nvPr>
            <p:ph type="title"/>
          </p:nvPr>
        </p:nvSpPr>
        <p:spPr>
          <a:xfrm>
            <a:off x="1193112" y="519458"/>
            <a:ext cx="14960388" cy="694719"/>
          </a:xfrm>
        </p:spPr>
        <p:txBody>
          <a:bodyPr>
            <a:normAutofit fontScale="90000"/>
          </a:bodyPr>
          <a:lstStyle/>
          <a:p>
            <a:pPr algn="ctr"/>
            <a:r>
              <a:rPr lang="en-US" sz="4268" dirty="0"/>
              <a:t>Linking transition theories to sustainable business models</a:t>
            </a:r>
            <a:endParaRPr lang="nl-NL" sz="4268" dirty="0"/>
          </a:p>
        </p:txBody>
      </p:sp>
      <p:sp>
        <p:nvSpPr>
          <p:cNvPr id="13314" name="Tijdelijke aanduiding voor inhoud 2"/>
          <p:cNvSpPr>
            <a:spLocks noGrp="1"/>
          </p:cNvSpPr>
          <p:nvPr>
            <p:ph idx="1"/>
          </p:nvPr>
        </p:nvSpPr>
        <p:spPr>
          <a:xfrm>
            <a:off x="1380931" y="1800225"/>
            <a:ext cx="14167044" cy="6317408"/>
          </a:xfrm>
        </p:spPr>
        <p:txBody>
          <a:bodyPr/>
          <a:lstStyle/>
          <a:p>
            <a:pPr marL="0" indent="0">
              <a:buNone/>
            </a:pPr>
            <a:r>
              <a:rPr lang="en-US" dirty="0"/>
              <a:t>.</a:t>
            </a:r>
            <a:endParaRPr lang="en-GB" dirty="0"/>
          </a:p>
        </p:txBody>
      </p:sp>
      <p:sp>
        <p:nvSpPr>
          <p:cNvPr id="4" name="Slide Number Placeholder 3">
            <a:extLst>
              <a:ext uri="{FF2B5EF4-FFF2-40B4-BE49-F238E27FC236}">
                <a16:creationId xmlns:a16="http://schemas.microsoft.com/office/drawing/2014/main" id="{D5F55082-9F8D-4442-AB21-3AF73DFE45A6}"/>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30</a:t>
            </a:fld>
            <a:endParaRPr kumimoji="0" lang="nl-NL" sz="1400" b="0"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endParaRPr>
          </a:p>
        </p:txBody>
      </p:sp>
      <p:sp>
        <p:nvSpPr>
          <p:cNvPr id="2" name="Date Placeholder 1">
            <a:extLst>
              <a:ext uri="{FF2B5EF4-FFF2-40B4-BE49-F238E27FC236}">
                <a16:creationId xmlns:a16="http://schemas.microsoft.com/office/drawing/2014/main" id="{006EDFD8-158A-4D4A-82DC-20995543F81F}"/>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grpSp>
        <p:nvGrpSpPr>
          <p:cNvPr id="6" name="Group 4"/>
          <p:cNvGrpSpPr>
            <a:grpSpLocks noChangeAspect="1"/>
          </p:cNvGrpSpPr>
          <p:nvPr/>
        </p:nvGrpSpPr>
        <p:grpSpPr bwMode="auto">
          <a:xfrm>
            <a:off x="844550" y="2339975"/>
            <a:ext cx="16290926" cy="4897438"/>
            <a:chOff x="532" y="1474"/>
            <a:chExt cx="10262" cy="3085"/>
          </a:xfrm>
        </p:grpSpPr>
        <p:sp>
          <p:nvSpPr>
            <p:cNvPr id="7" name="AutoShape 3"/>
            <p:cNvSpPr>
              <a:spLocks noChangeAspect="1" noChangeArrowheads="1" noTextEdit="1"/>
            </p:cNvSpPr>
            <p:nvPr/>
          </p:nvSpPr>
          <p:spPr bwMode="auto">
            <a:xfrm>
              <a:off x="532" y="1474"/>
              <a:ext cx="10091" cy="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Rectangle 5"/>
            <p:cNvSpPr>
              <a:spLocks noChangeArrowheads="1"/>
            </p:cNvSpPr>
            <p:nvPr/>
          </p:nvSpPr>
          <p:spPr bwMode="auto">
            <a:xfrm>
              <a:off x="545" y="1487"/>
              <a:ext cx="2351" cy="281"/>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Rectangle 6"/>
            <p:cNvSpPr>
              <a:spLocks noChangeArrowheads="1"/>
            </p:cNvSpPr>
            <p:nvPr/>
          </p:nvSpPr>
          <p:spPr bwMode="auto">
            <a:xfrm>
              <a:off x="660" y="1487"/>
              <a:ext cx="2122" cy="281"/>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Rectangle 7"/>
            <p:cNvSpPr>
              <a:spLocks noChangeArrowheads="1"/>
            </p:cNvSpPr>
            <p:nvPr/>
          </p:nvSpPr>
          <p:spPr bwMode="auto">
            <a:xfrm>
              <a:off x="660" y="1490"/>
              <a:ext cx="19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2" name="Rectangle 8"/>
            <p:cNvSpPr>
              <a:spLocks noChangeArrowheads="1"/>
            </p:cNvSpPr>
            <p:nvPr/>
          </p:nvSpPr>
          <p:spPr bwMode="auto">
            <a:xfrm>
              <a:off x="2907" y="1487"/>
              <a:ext cx="3145" cy="281"/>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Rectangle 9"/>
            <p:cNvSpPr>
              <a:spLocks noChangeArrowheads="1"/>
            </p:cNvSpPr>
            <p:nvPr/>
          </p:nvSpPr>
          <p:spPr bwMode="auto">
            <a:xfrm>
              <a:off x="3022" y="1487"/>
              <a:ext cx="2915" cy="281"/>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Rectangle 10"/>
            <p:cNvSpPr>
              <a:spLocks noChangeArrowheads="1"/>
            </p:cNvSpPr>
            <p:nvPr/>
          </p:nvSpPr>
          <p:spPr bwMode="auto">
            <a:xfrm>
              <a:off x="3022" y="1490"/>
              <a:ext cx="29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C</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3198" y="1490"/>
              <a:ext cx="107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oncepts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6" name="Rectangle 12"/>
            <p:cNvSpPr>
              <a:spLocks noChangeArrowheads="1"/>
            </p:cNvSpPr>
            <p:nvPr/>
          </p:nvSpPr>
          <p:spPr bwMode="auto">
            <a:xfrm>
              <a:off x="4139" y="1490"/>
              <a:ext cx="19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7" name="Rectangle 13"/>
            <p:cNvSpPr>
              <a:spLocks noChangeArrowheads="1"/>
            </p:cNvSpPr>
            <p:nvPr/>
          </p:nvSpPr>
          <p:spPr bwMode="auto">
            <a:xfrm>
              <a:off x="6062" y="1487"/>
              <a:ext cx="4724" cy="281"/>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Rectangle 14"/>
            <p:cNvSpPr>
              <a:spLocks noChangeArrowheads="1"/>
            </p:cNvSpPr>
            <p:nvPr/>
          </p:nvSpPr>
          <p:spPr bwMode="auto">
            <a:xfrm>
              <a:off x="6177" y="1487"/>
              <a:ext cx="4494" cy="281"/>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Rectangle 15"/>
            <p:cNvSpPr>
              <a:spLocks noChangeArrowheads="1"/>
            </p:cNvSpPr>
            <p:nvPr/>
          </p:nvSpPr>
          <p:spPr bwMode="auto">
            <a:xfrm>
              <a:off x="6177" y="1490"/>
              <a:ext cx="28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16"/>
            <p:cNvSpPr>
              <a:spLocks noChangeArrowheads="1"/>
            </p:cNvSpPr>
            <p:nvPr/>
          </p:nvSpPr>
          <p:spPr bwMode="auto">
            <a:xfrm>
              <a:off x="6340" y="1490"/>
              <a:ext cx="70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ome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21" name="Rectangle 17"/>
            <p:cNvSpPr>
              <a:spLocks noChangeArrowheads="1"/>
            </p:cNvSpPr>
            <p:nvPr/>
          </p:nvSpPr>
          <p:spPr bwMode="auto">
            <a:xfrm>
              <a:off x="6915" y="1490"/>
              <a:ext cx="25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c</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22" name="Rectangle 18"/>
            <p:cNvSpPr>
              <a:spLocks noChangeArrowheads="1"/>
            </p:cNvSpPr>
            <p:nvPr/>
          </p:nvSpPr>
          <p:spPr bwMode="auto">
            <a:xfrm>
              <a:off x="7051" y="1490"/>
              <a:ext cx="126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hallenges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23" name="Rectangle 19"/>
            <p:cNvSpPr>
              <a:spLocks noChangeArrowheads="1"/>
            </p:cNvSpPr>
            <p:nvPr/>
          </p:nvSpPr>
          <p:spPr bwMode="auto">
            <a:xfrm>
              <a:off x="8178" y="1490"/>
              <a:ext cx="19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24" name="Rectangle 20"/>
            <p:cNvSpPr>
              <a:spLocks noChangeArrowheads="1"/>
            </p:cNvSpPr>
            <p:nvPr/>
          </p:nvSpPr>
          <p:spPr bwMode="auto">
            <a:xfrm>
              <a:off x="8248" y="1490"/>
              <a:ext cx="35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fo</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25" name="Rectangle 21"/>
            <p:cNvSpPr>
              <a:spLocks noChangeArrowheads="1"/>
            </p:cNvSpPr>
            <p:nvPr/>
          </p:nvSpPr>
          <p:spPr bwMode="auto">
            <a:xfrm>
              <a:off x="8480" y="1490"/>
              <a:ext cx="28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r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26" name="Rectangle 22"/>
            <p:cNvSpPr>
              <a:spLocks noChangeArrowheads="1"/>
            </p:cNvSpPr>
            <p:nvPr/>
          </p:nvSpPr>
          <p:spPr bwMode="auto">
            <a:xfrm>
              <a:off x="8643" y="1490"/>
              <a:ext cx="147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businesses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27" name="Rectangle 23"/>
            <p:cNvSpPr>
              <a:spLocks noChangeArrowheads="1"/>
            </p:cNvSpPr>
            <p:nvPr/>
          </p:nvSpPr>
          <p:spPr bwMode="auto">
            <a:xfrm>
              <a:off x="9974" y="1490"/>
              <a:ext cx="19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28" name="Rectangle 24"/>
            <p:cNvSpPr>
              <a:spLocks noChangeArrowheads="1"/>
            </p:cNvSpPr>
            <p:nvPr/>
          </p:nvSpPr>
          <p:spPr bwMode="auto">
            <a:xfrm>
              <a:off x="532" y="1474"/>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25"/>
            <p:cNvSpPr>
              <a:spLocks noChangeArrowheads="1"/>
            </p:cNvSpPr>
            <p:nvPr/>
          </p:nvSpPr>
          <p:spPr bwMode="auto">
            <a:xfrm>
              <a:off x="532" y="1474"/>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26"/>
            <p:cNvSpPr>
              <a:spLocks noChangeArrowheads="1"/>
            </p:cNvSpPr>
            <p:nvPr/>
          </p:nvSpPr>
          <p:spPr bwMode="auto">
            <a:xfrm>
              <a:off x="543" y="1474"/>
              <a:ext cx="235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27"/>
            <p:cNvSpPr>
              <a:spLocks noChangeArrowheads="1"/>
            </p:cNvSpPr>
            <p:nvPr/>
          </p:nvSpPr>
          <p:spPr bwMode="auto">
            <a:xfrm>
              <a:off x="2894" y="1474"/>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12" name="Rectangle 28"/>
            <p:cNvSpPr>
              <a:spLocks noChangeArrowheads="1"/>
            </p:cNvSpPr>
            <p:nvPr/>
          </p:nvSpPr>
          <p:spPr bwMode="auto">
            <a:xfrm>
              <a:off x="2904" y="1474"/>
              <a:ext cx="3148"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13" name="Rectangle 29"/>
            <p:cNvSpPr>
              <a:spLocks noChangeArrowheads="1"/>
            </p:cNvSpPr>
            <p:nvPr/>
          </p:nvSpPr>
          <p:spPr bwMode="auto">
            <a:xfrm>
              <a:off x="6052" y="1474"/>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15" name="Rectangle 30"/>
            <p:cNvSpPr>
              <a:spLocks noChangeArrowheads="1"/>
            </p:cNvSpPr>
            <p:nvPr/>
          </p:nvSpPr>
          <p:spPr bwMode="auto">
            <a:xfrm>
              <a:off x="6062" y="1474"/>
              <a:ext cx="472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16" name="Rectangle 31"/>
            <p:cNvSpPr>
              <a:spLocks noChangeArrowheads="1"/>
            </p:cNvSpPr>
            <p:nvPr/>
          </p:nvSpPr>
          <p:spPr bwMode="auto">
            <a:xfrm>
              <a:off x="10783" y="1474"/>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17" name="Rectangle 32"/>
            <p:cNvSpPr>
              <a:spLocks noChangeArrowheads="1"/>
            </p:cNvSpPr>
            <p:nvPr/>
          </p:nvSpPr>
          <p:spPr bwMode="auto">
            <a:xfrm>
              <a:off x="10783" y="1474"/>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18" name="Rectangle 33"/>
            <p:cNvSpPr>
              <a:spLocks noChangeArrowheads="1"/>
            </p:cNvSpPr>
            <p:nvPr/>
          </p:nvSpPr>
          <p:spPr bwMode="auto">
            <a:xfrm>
              <a:off x="532" y="1485"/>
              <a:ext cx="11" cy="2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19" name="Rectangle 34"/>
            <p:cNvSpPr>
              <a:spLocks noChangeArrowheads="1"/>
            </p:cNvSpPr>
            <p:nvPr/>
          </p:nvSpPr>
          <p:spPr bwMode="auto">
            <a:xfrm>
              <a:off x="2894" y="1485"/>
              <a:ext cx="10" cy="2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20" name="Rectangle 35"/>
            <p:cNvSpPr>
              <a:spLocks noChangeArrowheads="1"/>
            </p:cNvSpPr>
            <p:nvPr/>
          </p:nvSpPr>
          <p:spPr bwMode="auto">
            <a:xfrm>
              <a:off x="6052" y="1485"/>
              <a:ext cx="10" cy="2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21" name="Rectangle 36"/>
            <p:cNvSpPr>
              <a:spLocks noChangeArrowheads="1"/>
            </p:cNvSpPr>
            <p:nvPr/>
          </p:nvSpPr>
          <p:spPr bwMode="auto">
            <a:xfrm>
              <a:off x="10783" y="1485"/>
              <a:ext cx="11" cy="2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22" name="Rectangle 37"/>
            <p:cNvSpPr>
              <a:spLocks noChangeArrowheads="1"/>
            </p:cNvSpPr>
            <p:nvPr/>
          </p:nvSpPr>
          <p:spPr bwMode="auto">
            <a:xfrm>
              <a:off x="545" y="1779"/>
              <a:ext cx="2351" cy="564"/>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23" name="Rectangle 38"/>
            <p:cNvSpPr>
              <a:spLocks noChangeArrowheads="1"/>
            </p:cNvSpPr>
            <p:nvPr/>
          </p:nvSpPr>
          <p:spPr bwMode="auto">
            <a:xfrm>
              <a:off x="660" y="1779"/>
              <a:ext cx="2122" cy="283"/>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24" name="Rectangle 39"/>
            <p:cNvSpPr>
              <a:spLocks noChangeArrowheads="1"/>
            </p:cNvSpPr>
            <p:nvPr/>
          </p:nvSpPr>
          <p:spPr bwMode="auto">
            <a:xfrm>
              <a:off x="660" y="1782"/>
              <a:ext cx="28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V</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25" name="Rectangle 40"/>
            <p:cNvSpPr>
              <a:spLocks noChangeArrowheads="1"/>
            </p:cNvSpPr>
            <p:nvPr/>
          </p:nvSpPr>
          <p:spPr bwMode="auto">
            <a:xfrm>
              <a:off x="823" y="1782"/>
              <a:ext cx="687"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alue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26" name="Rectangle 41"/>
            <p:cNvSpPr>
              <a:spLocks noChangeArrowheads="1"/>
            </p:cNvSpPr>
            <p:nvPr/>
          </p:nvSpPr>
          <p:spPr bwMode="auto">
            <a:xfrm>
              <a:off x="1384" y="1782"/>
              <a:ext cx="148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proposition</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27" name="Rectangle 42"/>
            <p:cNvSpPr>
              <a:spLocks noChangeArrowheads="1"/>
            </p:cNvSpPr>
            <p:nvPr/>
          </p:nvSpPr>
          <p:spPr bwMode="auto">
            <a:xfrm>
              <a:off x="2728" y="1782"/>
              <a:ext cx="19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28" name="Rectangle 43"/>
            <p:cNvSpPr>
              <a:spLocks noChangeArrowheads="1"/>
            </p:cNvSpPr>
            <p:nvPr/>
          </p:nvSpPr>
          <p:spPr bwMode="auto">
            <a:xfrm>
              <a:off x="2907" y="1779"/>
              <a:ext cx="3145" cy="564"/>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29" name="Rectangle 44"/>
            <p:cNvSpPr>
              <a:spLocks noChangeArrowheads="1"/>
            </p:cNvSpPr>
            <p:nvPr/>
          </p:nvSpPr>
          <p:spPr bwMode="auto">
            <a:xfrm>
              <a:off x="3022" y="1779"/>
              <a:ext cx="2915" cy="283"/>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30" name="Rectangle 45"/>
            <p:cNvSpPr>
              <a:spLocks noChangeArrowheads="1"/>
            </p:cNvSpPr>
            <p:nvPr/>
          </p:nvSpPr>
          <p:spPr bwMode="auto">
            <a:xfrm>
              <a:off x="3022" y="1787"/>
              <a:ext cx="28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C</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31" name="Rectangle 46"/>
            <p:cNvSpPr>
              <a:spLocks noChangeArrowheads="1"/>
            </p:cNvSpPr>
            <p:nvPr/>
          </p:nvSpPr>
          <p:spPr bwMode="auto">
            <a:xfrm>
              <a:off x="3198" y="1787"/>
              <a:ext cx="107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ustomer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32" name="Rectangle 47"/>
            <p:cNvSpPr>
              <a:spLocks noChangeArrowheads="1"/>
            </p:cNvSpPr>
            <p:nvPr/>
          </p:nvSpPr>
          <p:spPr bwMode="auto">
            <a:xfrm>
              <a:off x="4155" y="1787"/>
              <a:ext cx="169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value of MaaS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33" name="Rectangle 48"/>
            <p:cNvSpPr>
              <a:spLocks noChangeArrowheads="1"/>
            </p:cNvSpPr>
            <p:nvPr/>
          </p:nvSpPr>
          <p:spPr bwMode="auto">
            <a:xfrm>
              <a:off x="5718" y="1787"/>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34" name="Rectangle 49"/>
            <p:cNvSpPr>
              <a:spLocks noChangeArrowheads="1"/>
            </p:cNvSpPr>
            <p:nvPr/>
          </p:nvSpPr>
          <p:spPr bwMode="auto">
            <a:xfrm>
              <a:off x="6062" y="1779"/>
              <a:ext cx="4724" cy="564"/>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35" name="Rectangle 50"/>
            <p:cNvSpPr>
              <a:spLocks noChangeArrowheads="1"/>
            </p:cNvSpPr>
            <p:nvPr/>
          </p:nvSpPr>
          <p:spPr bwMode="auto">
            <a:xfrm>
              <a:off x="6177" y="1779"/>
              <a:ext cx="4494" cy="283"/>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36" name="Rectangle 51"/>
            <p:cNvSpPr>
              <a:spLocks noChangeArrowheads="1"/>
            </p:cNvSpPr>
            <p:nvPr/>
          </p:nvSpPr>
          <p:spPr bwMode="auto">
            <a:xfrm>
              <a:off x="6177" y="1787"/>
              <a:ext cx="27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37" name="Rectangle 52"/>
            <p:cNvSpPr>
              <a:spLocks noChangeArrowheads="1"/>
            </p:cNvSpPr>
            <p:nvPr/>
          </p:nvSpPr>
          <p:spPr bwMode="auto">
            <a:xfrm>
              <a:off x="6340" y="1787"/>
              <a:ext cx="70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dditio</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38" name="Rectangle 53"/>
            <p:cNvSpPr>
              <a:spLocks noChangeArrowheads="1"/>
            </p:cNvSpPr>
            <p:nvPr/>
          </p:nvSpPr>
          <p:spPr bwMode="auto">
            <a:xfrm>
              <a:off x="6925" y="1787"/>
              <a:ext cx="110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nal value</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39" name="Rectangle 54"/>
            <p:cNvSpPr>
              <a:spLocks noChangeArrowheads="1"/>
            </p:cNvSpPr>
            <p:nvPr/>
          </p:nvSpPr>
          <p:spPr bwMode="auto">
            <a:xfrm>
              <a:off x="7906" y="1787"/>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40" name="Rectangle 55"/>
            <p:cNvSpPr>
              <a:spLocks noChangeArrowheads="1"/>
            </p:cNvSpPr>
            <p:nvPr/>
          </p:nvSpPr>
          <p:spPr bwMode="auto">
            <a:xfrm>
              <a:off x="7975" y="1787"/>
              <a:ext cx="212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vs current provisio</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41" name="Rectangle 56"/>
            <p:cNvSpPr>
              <a:spLocks noChangeArrowheads="1"/>
            </p:cNvSpPr>
            <p:nvPr/>
          </p:nvSpPr>
          <p:spPr bwMode="auto">
            <a:xfrm>
              <a:off x="9963" y="1787"/>
              <a:ext cx="37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ns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42" name="Rectangle 57"/>
            <p:cNvSpPr>
              <a:spLocks noChangeArrowheads="1"/>
            </p:cNvSpPr>
            <p:nvPr/>
          </p:nvSpPr>
          <p:spPr bwMode="auto">
            <a:xfrm>
              <a:off x="10222" y="1787"/>
              <a:ext cx="16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43" name="Rectangle 58"/>
            <p:cNvSpPr>
              <a:spLocks noChangeArrowheads="1"/>
            </p:cNvSpPr>
            <p:nvPr/>
          </p:nvSpPr>
          <p:spPr bwMode="auto">
            <a:xfrm>
              <a:off x="10275" y="1787"/>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44" name="Rectangle 59"/>
            <p:cNvSpPr>
              <a:spLocks noChangeArrowheads="1"/>
            </p:cNvSpPr>
            <p:nvPr/>
          </p:nvSpPr>
          <p:spPr bwMode="auto">
            <a:xfrm>
              <a:off x="6177" y="2062"/>
              <a:ext cx="4494" cy="281"/>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45" name="Rectangle 60"/>
            <p:cNvSpPr>
              <a:spLocks noChangeArrowheads="1"/>
            </p:cNvSpPr>
            <p:nvPr/>
          </p:nvSpPr>
          <p:spPr bwMode="auto">
            <a:xfrm>
              <a:off x="6177" y="2070"/>
              <a:ext cx="2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46" name="Rectangle 61"/>
            <p:cNvSpPr>
              <a:spLocks noChangeArrowheads="1"/>
            </p:cNvSpPr>
            <p:nvPr/>
          </p:nvSpPr>
          <p:spPr bwMode="auto">
            <a:xfrm>
              <a:off x="6313" y="2070"/>
              <a:ext cx="105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ttractive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47" name="Rectangle 62"/>
            <p:cNvSpPr>
              <a:spLocks noChangeArrowheads="1"/>
            </p:cNvSpPr>
            <p:nvPr/>
          </p:nvSpPr>
          <p:spPr bwMode="auto">
            <a:xfrm>
              <a:off x="7240" y="2070"/>
              <a:ext cx="52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car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48" name="Rectangle 63"/>
            <p:cNvSpPr>
              <a:spLocks noChangeArrowheads="1"/>
            </p:cNvSpPr>
            <p:nvPr/>
          </p:nvSpPr>
          <p:spPr bwMode="auto">
            <a:xfrm>
              <a:off x="7649" y="2070"/>
              <a:ext cx="102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services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49" name="Rectangle 64"/>
            <p:cNvSpPr>
              <a:spLocks noChangeArrowheads="1"/>
            </p:cNvSpPr>
            <p:nvPr/>
          </p:nvSpPr>
          <p:spPr bwMode="auto">
            <a:xfrm>
              <a:off x="8544" y="2070"/>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50" name="Rectangle 65"/>
            <p:cNvSpPr>
              <a:spLocks noChangeArrowheads="1"/>
            </p:cNvSpPr>
            <p:nvPr/>
          </p:nvSpPr>
          <p:spPr bwMode="auto">
            <a:xfrm>
              <a:off x="532" y="1768"/>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51" name="Rectangle 66"/>
            <p:cNvSpPr>
              <a:spLocks noChangeArrowheads="1"/>
            </p:cNvSpPr>
            <p:nvPr/>
          </p:nvSpPr>
          <p:spPr bwMode="auto">
            <a:xfrm>
              <a:off x="543" y="1768"/>
              <a:ext cx="235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52" name="Rectangle 67"/>
            <p:cNvSpPr>
              <a:spLocks noChangeArrowheads="1"/>
            </p:cNvSpPr>
            <p:nvPr/>
          </p:nvSpPr>
          <p:spPr bwMode="auto">
            <a:xfrm>
              <a:off x="2894" y="1768"/>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53" name="Rectangle 68"/>
            <p:cNvSpPr>
              <a:spLocks noChangeArrowheads="1"/>
            </p:cNvSpPr>
            <p:nvPr/>
          </p:nvSpPr>
          <p:spPr bwMode="auto">
            <a:xfrm>
              <a:off x="2904" y="1768"/>
              <a:ext cx="3148"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54" name="Rectangle 69"/>
            <p:cNvSpPr>
              <a:spLocks noChangeArrowheads="1"/>
            </p:cNvSpPr>
            <p:nvPr/>
          </p:nvSpPr>
          <p:spPr bwMode="auto">
            <a:xfrm>
              <a:off x="6052" y="1768"/>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55" name="Rectangle 70"/>
            <p:cNvSpPr>
              <a:spLocks noChangeArrowheads="1"/>
            </p:cNvSpPr>
            <p:nvPr/>
          </p:nvSpPr>
          <p:spPr bwMode="auto">
            <a:xfrm>
              <a:off x="6062" y="1768"/>
              <a:ext cx="472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56" name="Rectangle 71"/>
            <p:cNvSpPr>
              <a:spLocks noChangeArrowheads="1"/>
            </p:cNvSpPr>
            <p:nvPr/>
          </p:nvSpPr>
          <p:spPr bwMode="auto">
            <a:xfrm>
              <a:off x="10783" y="1768"/>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57" name="Rectangle 72"/>
            <p:cNvSpPr>
              <a:spLocks noChangeArrowheads="1"/>
            </p:cNvSpPr>
            <p:nvPr/>
          </p:nvSpPr>
          <p:spPr bwMode="auto">
            <a:xfrm>
              <a:off x="532" y="1779"/>
              <a:ext cx="11"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58" name="Rectangle 73"/>
            <p:cNvSpPr>
              <a:spLocks noChangeArrowheads="1"/>
            </p:cNvSpPr>
            <p:nvPr/>
          </p:nvSpPr>
          <p:spPr bwMode="auto">
            <a:xfrm>
              <a:off x="2894" y="1779"/>
              <a:ext cx="10"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59" name="Rectangle 74"/>
            <p:cNvSpPr>
              <a:spLocks noChangeArrowheads="1"/>
            </p:cNvSpPr>
            <p:nvPr/>
          </p:nvSpPr>
          <p:spPr bwMode="auto">
            <a:xfrm>
              <a:off x="6052" y="1779"/>
              <a:ext cx="10"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60" name="Rectangle 75"/>
            <p:cNvSpPr>
              <a:spLocks noChangeArrowheads="1"/>
            </p:cNvSpPr>
            <p:nvPr/>
          </p:nvSpPr>
          <p:spPr bwMode="auto">
            <a:xfrm>
              <a:off x="10783" y="1779"/>
              <a:ext cx="11"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61" name="Rectangle 76"/>
            <p:cNvSpPr>
              <a:spLocks noChangeArrowheads="1"/>
            </p:cNvSpPr>
            <p:nvPr/>
          </p:nvSpPr>
          <p:spPr bwMode="auto">
            <a:xfrm>
              <a:off x="545" y="2354"/>
              <a:ext cx="2351" cy="564"/>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62" name="Rectangle 77"/>
            <p:cNvSpPr>
              <a:spLocks noChangeArrowheads="1"/>
            </p:cNvSpPr>
            <p:nvPr/>
          </p:nvSpPr>
          <p:spPr bwMode="auto">
            <a:xfrm>
              <a:off x="660" y="2354"/>
              <a:ext cx="2122" cy="283"/>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63" name="Rectangle 78"/>
            <p:cNvSpPr>
              <a:spLocks noChangeArrowheads="1"/>
            </p:cNvSpPr>
            <p:nvPr/>
          </p:nvSpPr>
          <p:spPr bwMode="auto">
            <a:xfrm>
              <a:off x="660" y="2357"/>
              <a:ext cx="28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64" name="Rectangle 79"/>
            <p:cNvSpPr>
              <a:spLocks noChangeArrowheads="1"/>
            </p:cNvSpPr>
            <p:nvPr/>
          </p:nvSpPr>
          <p:spPr bwMode="auto">
            <a:xfrm>
              <a:off x="823" y="2357"/>
              <a:ext cx="85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upply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65" name="Rectangle 80"/>
            <p:cNvSpPr>
              <a:spLocks noChangeArrowheads="1"/>
            </p:cNvSpPr>
            <p:nvPr/>
          </p:nvSpPr>
          <p:spPr bwMode="auto">
            <a:xfrm>
              <a:off x="1547" y="2357"/>
              <a:ext cx="76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chain</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66" name="Rectangle 81"/>
            <p:cNvSpPr>
              <a:spLocks noChangeArrowheads="1"/>
            </p:cNvSpPr>
            <p:nvPr/>
          </p:nvSpPr>
          <p:spPr bwMode="auto">
            <a:xfrm>
              <a:off x="2183" y="2357"/>
              <a:ext cx="19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67" name="Rectangle 82"/>
            <p:cNvSpPr>
              <a:spLocks noChangeArrowheads="1"/>
            </p:cNvSpPr>
            <p:nvPr/>
          </p:nvSpPr>
          <p:spPr bwMode="auto">
            <a:xfrm>
              <a:off x="2907" y="2354"/>
              <a:ext cx="3145" cy="564"/>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68" name="Rectangle 83"/>
            <p:cNvSpPr>
              <a:spLocks noChangeArrowheads="1"/>
            </p:cNvSpPr>
            <p:nvPr/>
          </p:nvSpPr>
          <p:spPr bwMode="auto">
            <a:xfrm>
              <a:off x="3022" y="2354"/>
              <a:ext cx="2915" cy="283"/>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69" name="Rectangle 84"/>
            <p:cNvSpPr>
              <a:spLocks noChangeArrowheads="1"/>
            </p:cNvSpPr>
            <p:nvPr/>
          </p:nvSpPr>
          <p:spPr bwMode="auto">
            <a:xfrm>
              <a:off x="3022" y="2362"/>
              <a:ext cx="28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C</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70" name="Rectangle 85"/>
            <p:cNvSpPr>
              <a:spLocks noChangeArrowheads="1"/>
            </p:cNvSpPr>
            <p:nvPr/>
          </p:nvSpPr>
          <p:spPr bwMode="auto">
            <a:xfrm>
              <a:off x="3198" y="2362"/>
              <a:ext cx="146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ollaboration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71" name="Rectangle 86"/>
            <p:cNvSpPr>
              <a:spLocks noChangeArrowheads="1"/>
            </p:cNvSpPr>
            <p:nvPr/>
          </p:nvSpPr>
          <p:spPr bwMode="auto">
            <a:xfrm>
              <a:off x="4534" y="2362"/>
              <a:ext cx="2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72" name="Rectangle 87"/>
            <p:cNvSpPr>
              <a:spLocks noChangeArrowheads="1"/>
            </p:cNvSpPr>
            <p:nvPr/>
          </p:nvSpPr>
          <p:spPr bwMode="auto">
            <a:xfrm>
              <a:off x="4670" y="2362"/>
              <a:ext cx="45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mo</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73" name="Rectangle 88"/>
            <p:cNvSpPr>
              <a:spLocks noChangeArrowheads="1"/>
            </p:cNvSpPr>
            <p:nvPr/>
          </p:nvSpPr>
          <p:spPr bwMode="auto">
            <a:xfrm>
              <a:off x="5012" y="2362"/>
              <a:ext cx="45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ng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74" name="Rectangle 89"/>
            <p:cNvSpPr>
              <a:spLocks noChangeArrowheads="1"/>
            </p:cNvSpPr>
            <p:nvPr/>
          </p:nvSpPr>
          <p:spPr bwMode="auto">
            <a:xfrm>
              <a:off x="3022" y="2637"/>
              <a:ext cx="2915" cy="281"/>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75" name="Rectangle 90"/>
            <p:cNvSpPr>
              <a:spLocks noChangeArrowheads="1"/>
            </p:cNvSpPr>
            <p:nvPr/>
          </p:nvSpPr>
          <p:spPr bwMode="auto">
            <a:xfrm>
              <a:off x="3022" y="2645"/>
              <a:ext cx="102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partners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76" name="Rectangle 91"/>
            <p:cNvSpPr>
              <a:spLocks noChangeArrowheads="1"/>
            </p:cNvSpPr>
            <p:nvPr/>
          </p:nvSpPr>
          <p:spPr bwMode="auto">
            <a:xfrm>
              <a:off x="3920" y="2645"/>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77" name="Rectangle 92"/>
            <p:cNvSpPr>
              <a:spLocks noChangeArrowheads="1"/>
            </p:cNvSpPr>
            <p:nvPr/>
          </p:nvSpPr>
          <p:spPr bwMode="auto">
            <a:xfrm>
              <a:off x="6062" y="2354"/>
              <a:ext cx="4724" cy="564"/>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78" name="Rectangle 93"/>
            <p:cNvSpPr>
              <a:spLocks noChangeArrowheads="1"/>
            </p:cNvSpPr>
            <p:nvPr/>
          </p:nvSpPr>
          <p:spPr bwMode="auto">
            <a:xfrm>
              <a:off x="6177" y="2354"/>
              <a:ext cx="4494" cy="283"/>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79" name="Rectangle 94"/>
            <p:cNvSpPr>
              <a:spLocks noChangeArrowheads="1"/>
            </p:cNvSpPr>
            <p:nvPr/>
          </p:nvSpPr>
          <p:spPr bwMode="auto">
            <a:xfrm>
              <a:off x="6177" y="2362"/>
              <a:ext cx="27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B</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80" name="Rectangle 95"/>
            <p:cNvSpPr>
              <a:spLocks noChangeArrowheads="1"/>
            </p:cNvSpPr>
            <p:nvPr/>
          </p:nvSpPr>
          <p:spPr bwMode="auto">
            <a:xfrm>
              <a:off x="6340" y="2362"/>
              <a:ext cx="64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enefi</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81" name="Rectangle 96"/>
            <p:cNvSpPr>
              <a:spLocks noChangeArrowheads="1"/>
            </p:cNvSpPr>
            <p:nvPr/>
          </p:nvSpPr>
          <p:spPr bwMode="auto">
            <a:xfrm>
              <a:off x="6872" y="2362"/>
              <a:ext cx="195"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dirty="0" err="1">
                  <a:ln>
                    <a:noFill/>
                  </a:ln>
                  <a:solidFill>
                    <a:srgbClr val="000000"/>
                  </a:solidFill>
                  <a:effectLst/>
                  <a:latin typeface="Arial" panose="020B0604020202020204" pitchFamily="34" charset="0"/>
                </a:rPr>
                <a:t>ts</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3382" name="Rectangle 97"/>
            <p:cNvSpPr>
              <a:spLocks noChangeArrowheads="1"/>
            </p:cNvSpPr>
            <p:nvPr/>
          </p:nvSpPr>
          <p:spPr bwMode="auto">
            <a:xfrm>
              <a:off x="7134" y="2362"/>
              <a:ext cx="1115"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dirty="0">
                  <a:ln>
                    <a:noFill/>
                  </a:ln>
                  <a:solidFill>
                    <a:srgbClr val="000000"/>
                  </a:solidFill>
                  <a:effectLst/>
                  <a:latin typeface="Arial" panose="020B0604020202020204" pitchFamily="34" charset="0"/>
                </a:rPr>
                <a:t>for all part</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3383" name="Rectangle 98"/>
            <p:cNvSpPr>
              <a:spLocks noChangeArrowheads="1"/>
            </p:cNvSpPr>
            <p:nvPr/>
          </p:nvSpPr>
          <p:spPr bwMode="auto">
            <a:xfrm>
              <a:off x="8261" y="2362"/>
              <a:ext cx="157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dirty="0" err="1">
                  <a:ln>
                    <a:noFill/>
                  </a:ln>
                  <a:solidFill>
                    <a:srgbClr val="000000"/>
                  </a:solidFill>
                  <a:effectLst/>
                  <a:latin typeface="Arial" panose="020B0604020202020204" pitchFamily="34" charset="0"/>
                </a:rPr>
                <a:t>ners</a:t>
              </a:r>
              <a:r>
                <a:rPr kumimoji="0" lang="sv-SE" altLang="sv-SE" sz="3100" b="0" i="0" u="none" strike="noStrike" cap="none" normalizeH="0" baseline="0" dirty="0">
                  <a:ln>
                    <a:noFill/>
                  </a:ln>
                  <a:solidFill>
                    <a:srgbClr val="000000"/>
                  </a:solidFill>
                  <a:effectLst/>
                  <a:latin typeface="Arial" panose="020B0604020202020204" pitchFamily="34" charset="0"/>
                </a:rPr>
                <a:t> </a:t>
              </a:r>
              <a:r>
                <a:rPr kumimoji="0" lang="sv-SE" altLang="sv-SE" sz="3100" b="0" i="0" u="none" strike="noStrike" cap="none" normalizeH="0" baseline="0" dirty="0" err="1">
                  <a:ln>
                    <a:noFill/>
                  </a:ln>
                  <a:solidFill>
                    <a:srgbClr val="000000"/>
                  </a:solidFill>
                  <a:effectLst/>
                  <a:latin typeface="Arial" panose="020B0604020202020204" pitchFamily="34" charset="0"/>
                </a:rPr>
                <a:t>involved</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3384" name="Rectangle 99"/>
            <p:cNvSpPr>
              <a:spLocks noChangeArrowheads="1"/>
            </p:cNvSpPr>
            <p:nvPr/>
          </p:nvSpPr>
          <p:spPr bwMode="auto">
            <a:xfrm>
              <a:off x="9797" y="2362"/>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85" name="Rectangle 100"/>
            <p:cNvSpPr>
              <a:spLocks noChangeArrowheads="1"/>
            </p:cNvSpPr>
            <p:nvPr/>
          </p:nvSpPr>
          <p:spPr bwMode="auto">
            <a:xfrm>
              <a:off x="532" y="2343"/>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86" name="Rectangle 101"/>
            <p:cNvSpPr>
              <a:spLocks noChangeArrowheads="1"/>
            </p:cNvSpPr>
            <p:nvPr/>
          </p:nvSpPr>
          <p:spPr bwMode="auto">
            <a:xfrm>
              <a:off x="543" y="2343"/>
              <a:ext cx="235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87" name="Rectangle 102"/>
            <p:cNvSpPr>
              <a:spLocks noChangeArrowheads="1"/>
            </p:cNvSpPr>
            <p:nvPr/>
          </p:nvSpPr>
          <p:spPr bwMode="auto">
            <a:xfrm>
              <a:off x="2894" y="2343"/>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88" name="Rectangle 103"/>
            <p:cNvSpPr>
              <a:spLocks noChangeArrowheads="1"/>
            </p:cNvSpPr>
            <p:nvPr/>
          </p:nvSpPr>
          <p:spPr bwMode="auto">
            <a:xfrm>
              <a:off x="2904" y="2343"/>
              <a:ext cx="3148"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89" name="Rectangle 104"/>
            <p:cNvSpPr>
              <a:spLocks noChangeArrowheads="1"/>
            </p:cNvSpPr>
            <p:nvPr/>
          </p:nvSpPr>
          <p:spPr bwMode="auto">
            <a:xfrm>
              <a:off x="6052" y="2343"/>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90" name="Rectangle 105"/>
            <p:cNvSpPr>
              <a:spLocks noChangeArrowheads="1"/>
            </p:cNvSpPr>
            <p:nvPr/>
          </p:nvSpPr>
          <p:spPr bwMode="auto">
            <a:xfrm>
              <a:off x="6062" y="2343"/>
              <a:ext cx="472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91" name="Rectangle 106"/>
            <p:cNvSpPr>
              <a:spLocks noChangeArrowheads="1"/>
            </p:cNvSpPr>
            <p:nvPr/>
          </p:nvSpPr>
          <p:spPr bwMode="auto">
            <a:xfrm>
              <a:off x="10783" y="2343"/>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92" name="Rectangle 107"/>
            <p:cNvSpPr>
              <a:spLocks noChangeArrowheads="1"/>
            </p:cNvSpPr>
            <p:nvPr/>
          </p:nvSpPr>
          <p:spPr bwMode="auto">
            <a:xfrm>
              <a:off x="532" y="2354"/>
              <a:ext cx="11"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93" name="Rectangle 108"/>
            <p:cNvSpPr>
              <a:spLocks noChangeArrowheads="1"/>
            </p:cNvSpPr>
            <p:nvPr/>
          </p:nvSpPr>
          <p:spPr bwMode="auto">
            <a:xfrm>
              <a:off x="2894" y="2354"/>
              <a:ext cx="10"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94" name="Rectangle 109"/>
            <p:cNvSpPr>
              <a:spLocks noChangeArrowheads="1"/>
            </p:cNvSpPr>
            <p:nvPr/>
          </p:nvSpPr>
          <p:spPr bwMode="auto">
            <a:xfrm>
              <a:off x="6052" y="2354"/>
              <a:ext cx="10"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95" name="Rectangle 110"/>
            <p:cNvSpPr>
              <a:spLocks noChangeArrowheads="1"/>
            </p:cNvSpPr>
            <p:nvPr/>
          </p:nvSpPr>
          <p:spPr bwMode="auto">
            <a:xfrm>
              <a:off x="10783" y="2354"/>
              <a:ext cx="11"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96" name="Rectangle 111"/>
            <p:cNvSpPr>
              <a:spLocks noChangeArrowheads="1"/>
            </p:cNvSpPr>
            <p:nvPr/>
          </p:nvSpPr>
          <p:spPr bwMode="auto">
            <a:xfrm>
              <a:off x="545" y="2929"/>
              <a:ext cx="2351" cy="564"/>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97" name="Rectangle 112"/>
            <p:cNvSpPr>
              <a:spLocks noChangeArrowheads="1"/>
            </p:cNvSpPr>
            <p:nvPr/>
          </p:nvSpPr>
          <p:spPr bwMode="auto">
            <a:xfrm>
              <a:off x="660" y="2929"/>
              <a:ext cx="2122" cy="283"/>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98" name="Rectangle 113"/>
            <p:cNvSpPr>
              <a:spLocks noChangeArrowheads="1"/>
            </p:cNvSpPr>
            <p:nvPr/>
          </p:nvSpPr>
          <p:spPr bwMode="auto">
            <a:xfrm>
              <a:off x="660" y="2932"/>
              <a:ext cx="29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C</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399" name="Rectangle 114"/>
            <p:cNvSpPr>
              <a:spLocks noChangeArrowheads="1"/>
            </p:cNvSpPr>
            <p:nvPr/>
          </p:nvSpPr>
          <p:spPr bwMode="auto">
            <a:xfrm>
              <a:off x="837" y="2932"/>
              <a:ext cx="49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ust</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00" name="Rectangle 115"/>
            <p:cNvSpPr>
              <a:spLocks noChangeArrowheads="1"/>
            </p:cNvSpPr>
            <p:nvPr/>
          </p:nvSpPr>
          <p:spPr bwMode="auto">
            <a:xfrm>
              <a:off x="1205" y="2932"/>
              <a:ext cx="79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omer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01" name="Rectangle 116"/>
            <p:cNvSpPr>
              <a:spLocks noChangeArrowheads="1"/>
            </p:cNvSpPr>
            <p:nvPr/>
          </p:nvSpPr>
          <p:spPr bwMode="auto">
            <a:xfrm>
              <a:off x="660" y="3212"/>
              <a:ext cx="2122" cy="281"/>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02" name="Rectangle 117"/>
            <p:cNvSpPr>
              <a:spLocks noChangeArrowheads="1"/>
            </p:cNvSpPr>
            <p:nvPr/>
          </p:nvSpPr>
          <p:spPr bwMode="auto">
            <a:xfrm>
              <a:off x="660" y="3215"/>
              <a:ext cx="1157"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interface</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03" name="Rectangle 118"/>
            <p:cNvSpPr>
              <a:spLocks noChangeArrowheads="1"/>
            </p:cNvSpPr>
            <p:nvPr/>
          </p:nvSpPr>
          <p:spPr bwMode="auto">
            <a:xfrm>
              <a:off x="1681" y="3215"/>
              <a:ext cx="19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04" name="Rectangle 119"/>
            <p:cNvSpPr>
              <a:spLocks noChangeArrowheads="1"/>
            </p:cNvSpPr>
            <p:nvPr/>
          </p:nvSpPr>
          <p:spPr bwMode="auto">
            <a:xfrm>
              <a:off x="2907" y="2929"/>
              <a:ext cx="3145" cy="564"/>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05" name="Rectangle 120"/>
            <p:cNvSpPr>
              <a:spLocks noChangeArrowheads="1"/>
            </p:cNvSpPr>
            <p:nvPr/>
          </p:nvSpPr>
          <p:spPr bwMode="auto">
            <a:xfrm>
              <a:off x="3022" y="2929"/>
              <a:ext cx="2915" cy="283"/>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06" name="Rectangle 121"/>
            <p:cNvSpPr>
              <a:spLocks noChangeArrowheads="1"/>
            </p:cNvSpPr>
            <p:nvPr/>
          </p:nvSpPr>
          <p:spPr bwMode="auto">
            <a:xfrm>
              <a:off x="3022" y="2937"/>
              <a:ext cx="75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MaaS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07" name="Rectangle 122"/>
            <p:cNvSpPr>
              <a:spLocks noChangeArrowheads="1"/>
            </p:cNvSpPr>
            <p:nvPr/>
          </p:nvSpPr>
          <p:spPr bwMode="auto">
            <a:xfrm>
              <a:off x="3663" y="2937"/>
              <a:ext cx="19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08" name="Rectangle 123"/>
            <p:cNvSpPr>
              <a:spLocks noChangeArrowheads="1"/>
            </p:cNvSpPr>
            <p:nvPr/>
          </p:nvSpPr>
          <p:spPr bwMode="auto">
            <a:xfrm>
              <a:off x="3746" y="2937"/>
              <a:ext cx="211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dirty="0" err="1">
                  <a:ln>
                    <a:noFill/>
                  </a:ln>
                  <a:solidFill>
                    <a:srgbClr val="000000"/>
                  </a:solidFill>
                  <a:effectLst/>
                  <a:latin typeface="Arial" panose="020B0604020202020204" pitchFamily="34" charset="0"/>
                </a:rPr>
                <a:t>provider</a:t>
              </a:r>
              <a:r>
                <a:rPr kumimoji="0" lang="sv-SE" altLang="sv-SE" sz="3100" b="0" i="0" u="none" strike="noStrike" cap="none" normalizeH="0" baseline="0" dirty="0">
                  <a:ln>
                    <a:noFill/>
                  </a:ln>
                  <a:solidFill>
                    <a:srgbClr val="000000"/>
                  </a:solidFill>
                  <a:effectLst/>
                  <a:latin typeface="Arial" panose="020B0604020202020204" pitchFamily="34" charset="0"/>
                </a:rPr>
                <a:t>, </a:t>
              </a:r>
              <a:r>
                <a:rPr kumimoji="0" lang="sv-SE" altLang="sv-SE" sz="3100" b="0" i="0" u="none" strike="noStrike" cap="none" normalizeH="0" baseline="0" dirty="0" err="1">
                  <a:ln>
                    <a:noFill/>
                  </a:ln>
                  <a:solidFill>
                    <a:srgbClr val="000000"/>
                  </a:solidFill>
                  <a:effectLst/>
                  <a:latin typeface="Arial" panose="020B0604020202020204" pitchFamily="34" charset="0"/>
                </a:rPr>
                <a:t>platform</a:t>
              </a:r>
              <a:r>
                <a:rPr kumimoji="0" lang="sv-SE" altLang="sv-SE" sz="3100" b="0" i="0" u="none" strike="noStrike" cap="none" normalizeH="0" baseline="0" dirty="0">
                  <a:ln>
                    <a:noFill/>
                  </a:ln>
                  <a:solidFill>
                    <a:srgbClr val="000000"/>
                  </a:solidFill>
                  <a:effectLst/>
                  <a:latin typeface="Arial" panose="020B0604020202020204" pitchFamily="34" charset="0"/>
                </a:rPr>
                <a:t> </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3409" name="Rectangle 124"/>
            <p:cNvSpPr>
              <a:spLocks noChangeArrowheads="1"/>
            </p:cNvSpPr>
            <p:nvPr/>
          </p:nvSpPr>
          <p:spPr bwMode="auto">
            <a:xfrm>
              <a:off x="3022" y="3212"/>
              <a:ext cx="2915" cy="281"/>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10" name="Rectangle 125"/>
            <p:cNvSpPr>
              <a:spLocks noChangeArrowheads="1"/>
            </p:cNvSpPr>
            <p:nvPr/>
          </p:nvSpPr>
          <p:spPr bwMode="auto">
            <a:xfrm>
              <a:off x="3022" y="3220"/>
              <a:ext cx="170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characteristics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11" name="Rectangle 126"/>
            <p:cNvSpPr>
              <a:spLocks noChangeArrowheads="1"/>
            </p:cNvSpPr>
            <p:nvPr/>
          </p:nvSpPr>
          <p:spPr bwMode="auto">
            <a:xfrm>
              <a:off x="4588" y="3220"/>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12" name="Rectangle 127"/>
            <p:cNvSpPr>
              <a:spLocks noChangeArrowheads="1"/>
            </p:cNvSpPr>
            <p:nvPr/>
          </p:nvSpPr>
          <p:spPr bwMode="auto">
            <a:xfrm>
              <a:off x="6062" y="2929"/>
              <a:ext cx="4724" cy="564"/>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13" name="Rectangle 128"/>
            <p:cNvSpPr>
              <a:spLocks noChangeArrowheads="1"/>
            </p:cNvSpPr>
            <p:nvPr/>
          </p:nvSpPr>
          <p:spPr bwMode="auto">
            <a:xfrm>
              <a:off x="6177" y="2929"/>
              <a:ext cx="4494" cy="283"/>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14" name="Rectangle 129"/>
            <p:cNvSpPr>
              <a:spLocks noChangeArrowheads="1"/>
            </p:cNvSpPr>
            <p:nvPr/>
          </p:nvSpPr>
          <p:spPr bwMode="auto">
            <a:xfrm>
              <a:off x="6177" y="2937"/>
              <a:ext cx="51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API</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15" name="Rectangle 130"/>
            <p:cNvSpPr>
              <a:spLocks noChangeArrowheads="1"/>
            </p:cNvSpPr>
            <p:nvPr/>
          </p:nvSpPr>
          <p:spPr bwMode="auto">
            <a:xfrm>
              <a:off x="6573" y="2937"/>
              <a:ext cx="16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16" name="Rectangle 131"/>
            <p:cNvSpPr>
              <a:spLocks noChangeArrowheads="1"/>
            </p:cNvSpPr>
            <p:nvPr/>
          </p:nvSpPr>
          <p:spPr bwMode="auto">
            <a:xfrm>
              <a:off x="6626" y="2937"/>
              <a:ext cx="42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s, i</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17" name="Rectangle 132"/>
            <p:cNvSpPr>
              <a:spLocks noChangeArrowheads="1"/>
            </p:cNvSpPr>
            <p:nvPr/>
          </p:nvSpPr>
          <p:spPr bwMode="auto">
            <a:xfrm>
              <a:off x="6941" y="2937"/>
              <a:ext cx="131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dirty="0" err="1">
                  <a:ln>
                    <a:noFill/>
                  </a:ln>
                  <a:solidFill>
                    <a:srgbClr val="000000"/>
                  </a:solidFill>
                  <a:effectLst/>
                  <a:latin typeface="Arial" panose="020B0604020202020204" pitchFamily="34" charset="0"/>
                </a:rPr>
                <a:t>nteroperab</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3418" name="Rectangle 133"/>
            <p:cNvSpPr>
              <a:spLocks noChangeArrowheads="1"/>
            </p:cNvSpPr>
            <p:nvPr/>
          </p:nvSpPr>
          <p:spPr bwMode="auto">
            <a:xfrm>
              <a:off x="8127" y="2937"/>
              <a:ext cx="46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ility</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19" name="Rectangle 134"/>
            <p:cNvSpPr>
              <a:spLocks noChangeArrowheads="1"/>
            </p:cNvSpPr>
            <p:nvPr/>
          </p:nvSpPr>
          <p:spPr bwMode="auto">
            <a:xfrm>
              <a:off x="8477" y="2937"/>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20" name="Rectangle 135"/>
            <p:cNvSpPr>
              <a:spLocks noChangeArrowheads="1"/>
            </p:cNvSpPr>
            <p:nvPr/>
          </p:nvSpPr>
          <p:spPr bwMode="auto">
            <a:xfrm>
              <a:off x="532" y="2918"/>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21" name="Rectangle 136"/>
            <p:cNvSpPr>
              <a:spLocks noChangeArrowheads="1"/>
            </p:cNvSpPr>
            <p:nvPr/>
          </p:nvSpPr>
          <p:spPr bwMode="auto">
            <a:xfrm>
              <a:off x="543" y="2918"/>
              <a:ext cx="235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22" name="Rectangle 137"/>
            <p:cNvSpPr>
              <a:spLocks noChangeArrowheads="1"/>
            </p:cNvSpPr>
            <p:nvPr/>
          </p:nvSpPr>
          <p:spPr bwMode="auto">
            <a:xfrm>
              <a:off x="2894" y="2918"/>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23" name="Rectangle 138"/>
            <p:cNvSpPr>
              <a:spLocks noChangeArrowheads="1"/>
            </p:cNvSpPr>
            <p:nvPr/>
          </p:nvSpPr>
          <p:spPr bwMode="auto">
            <a:xfrm>
              <a:off x="2904" y="2918"/>
              <a:ext cx="3148"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24" name="Rectangle 139"/>
            <p:cNvSpPr>
              <a:spLocks noChangeArrowheads="1"/>
            </p:cNvSpPr>
            <p:nvPr/>
          </p:nvSpPr>
          <p:spPr bwMode="auto">
            <a:xfrm>
              <a:off x="6052" y="2918"/>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25" name="Rectangle 140"/>
            <p:cNvSpPr>
              <a:spLocks noChangeArrowheads="1"/>
            </p:cNvSpPr>
            <p:nvPr/>
          </p:nvSpPr>
          <p:spPr bwMode="auto">
            <a:xfrm>
              <a:off x="6062" y="2918"/>
              <a:ext cx="472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26" name="Rectangle 141"/>
            <p:cNvSpPr>
              <a:spLocks noChangeArrowheads="1"/>
            </p:cNvSpPr>
            <p:nvPr/>
          </p:nvSpPr>
          <p:spPr bwMode="auto">
            <a:xfrm>
              <a:off x="10783" y="2918"/>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27" name="Rectangle 142"/>
            <p:cNvSpPr>
              <a:spLocks noChangeArrowheads="1"/>
            </p:cNvSpPr>
            <p:nvPr/>
          </p:nvSpPr>
          <p:spPr bwMode="auto">
            <a:xfrm>
              <a:off x="532" y="2929"/>
              <a:ext cx="11"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28" name="Rectangle 143"/>
            <p:cNvSpPr>
              <a:spLocks noChangeArrowheads="1"/>
            </p:cNvSpPr>
            <p:nvPr/>
          </p:nvSpPr>
          <p:spPr bwMode="auto">
            <a:xfrm>
              <a:off x="2894" y="2929"/>
              <a:ext cx="10"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29" name="Rectangle 144"/>
            <p:cNvSpPr>
              <a:spLocks noChangeArrowheads="1"/>
            </p:cNvSpPr>
            <p:nvPr/>
          </p:nvSpPr>
          <p:spPr bwMode="auto">
            <a:xfrm>
              <a:off x="6052" y="2929"/>
              <a:ext cx="10"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30" name="Rectangle 145"/>
            <p:cNvSpPr>
              <a:spLocks noChangeArrowheads="1"/>
            </p:cNvSpPr>
            <p:nvPr/>
          </p:nvSpPr>
          <p:spPr bwMode="auto">
            <a:xfrm>
              <a:off x="10783" y="2929"/>
              <a:ext cx="11"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31" name="Rectangle 146"/>
            <p:cNvSpPr>
              <a:spLocks noChangeArrowheads="1"/>
            </p:cNvSpPr>
            <p:nvPr/>
          </p:nvSpPr>
          <p:spPr bwMode="auto">
            <a:xfrm>
              <a:off x="545" y="3504"/>
              <a:ext cx="2351" cy="564"/>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32" name="Rectangle 147"/>
            <p:cNvSpPr>
              <a:spLocks noChangeArrowheads="1"/>
            </p:cNvSpPr>
            <p:nvPr/>
          </p:nvSpPr>
          <p:spPr bwMode="auto">
            <a:xfrm>
              <a:off x="660" y="3504"/>
              <a:ext cx="2122" cy="283"/>
            </a:xfrm>
            <a:prstGeom prst="rect">
              <a:avLst/>
            </a:prstGeom>
            <a:solidFill>
              <a:srgbClr val="9CB3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33" name="Rectangle 148"/>
            <p:cNvSpPr>
              <a:spLocks noChangeArrowheads="1"/>
            </p:cNvSpPr>
            <p:nvPr/>
          </p:nvSpPr>
          <p:spPr bwMode="auto">
            <a:xfrm>
              <a:off x="660" y="3507"/>
              <a:ext cx="27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F</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34" name="Rectangle 149"/>
            <p:cNvSpPr>
              <a:spLocks noChangeArrowheads="1"/>
            </p:cNvSpPr>
            <p:nvPr/>
          </p:nvSpPr>
          <p:spPr bwMode="auto">
            <a:xfrm>
              <a:off x="810" y="3507"/>
              <a:ext cx="111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inancial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35" name="Rectangle 150"/>
            <p:cNvSpPr>
              <a:spLocks noChangeArrowheads="1"/>
            </p:cNvSpPr>
            <p:nvPr/>
          </p:nvSpPr>
          <p:spPr bwMode="auto">
            <a:xfrm>
              <a:off x="1790" y="3507"/>
              <a:ext cx="85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model</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36" name="Rectangle 151"/>
            <p:cNvSpPr>
              <a:spLocks noChangeArrowheads="1"/>
            </p:cNvSpPr>
            <p:nvPr/>
          </p:nvSpPr>
          <p:spPr bwMode="auto">
            <a:xfrm>
              <a:off x="2512" y="3507"/>
              <a:ext cx="19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1"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37" name="Rectangle 152"/>
            <p:cNvSpPr>
              <a:spLocks noChangeArrowheads="1"/>
            </p:cNvSpPr>
            <p:nvPr/>
          </p:nvSpPr>
          <p:spPr bwMode="auto">
            <a:xfrm>
              <a:off x="2907" y="3504"/>
              <a:ext cx="3145" cy="564"/>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38" name="Rectangle 153"/>
            <p:cNvSpPr>
              <a:spLocks noChangeArrowheads="1"/>
            </p:cNvSpPr>
            <p:nvPr/>
          </p:nvSpPr>
          <p:spPr bwMode="auto">
            <a:xfrm>
              <a:off x="3022" y="3504"/>
              <a:ext cx="2915" cy="283"/>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39" name="Rectangle 154"/>
            <p:cNvSpPr>
              <a:spLocks noChangeArrowheads="1"/>
            </p:cNvSpPr>
            <p:nvPr/>
          </p:nvSpPr>
          <p:spPr bwMode="auto">
            <a:xfrm>
              <a:off x="3022" y="3512"/>
              <a:ext cx="27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P</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40" name="Rectangle 155"/>
            <p:cNvSpPr>
              <a:spLocks noChangeArrowheads="1"/>
            </p:cNvSpPr>
            <p:nvPr/>
          </p:nvSpPr>
          <p:spPr bwMode="auto">
            <a:xfrm>
              <a:off x="3185" y="3512"/>
              <a:ext cx="37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ay</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41" name="Rectangle 156"/>
            <p:cNvSpPr>
              <a:spLocks noChangeArrowheads="1"/>
            </p:cNvSpPr>
            <p:nvPr/>
          </p:nvSpPr>
          <p:spPr bwMode="auto">
            <a:xfrm>
              <a:off x="3444" y="3512"/>
              <a:ext cx="19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42" name="Rectangle 157"/>
            <p:cNvSpPr>
              <a:spLocks noChangeArrowheads="1"/>
            </p:cNvSpPr>
            <p:nvPr/>
          </p:nvSpPr>
          <p:spPr bwMode="auto">
            <a:xfrm>
              <a:off x="3527" y="3512"/>
              <a:ext cx="37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43" name="Rectangle 158"/>
            <p:cNvSpPr>
              <a:spLocks noChangeArrowheads="1"/>
            </p:cNvSpPr>
            <p:nvPr/>
          </p:nvSpPr>
          <p:spPr bwMode="auto">
            <a:xfrm>
              <a:off x="3786" y="3512"/>
              <a:ext cx="19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44" name="Rectangle 159"/>
            <p:cNvSpPr>
              <a:spLocks noChangeArrowheads="1"/>
            </p:cNvSpPr>
            <p:nvPr/>
          </p:nvSpPr>
          <p:spPr bwMode="auto">
            <a:xfrm>
              <a:off x="3869" y="3512"/>
              <a:ext cx="37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yo</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45" name="Rectangle 160"/>
            <p:cNvSpPr>
              <a:spLocks noChangeArrowheads="1"/>
            </p:cNvSpPr>
            <p:nvPr/>
          </p:nvSpPr>
          <p:spPr bwMode="auto">
            <a:xfrm>
              <a:off x="4128" y="3512"/>
              <a:ext cx="59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u go</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46" name="Rectangle 161"/>
            <p:cNvSpPr>
              <a:spLocks noChangeArrowheads="1"/>
            </p:cNvSpPr>
            <p:nvPr/>
          </p:nvSpPr>
          <p:spPr bwMode="auto">
            <a:xfrm>
              <a:off x="4604" y="3512"/>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47" name="Rectangle 162"/>
            <p:cNvSpPr>
              <a:spLocks noChangeArrowheads="1"/>
            </p:cNvSpPr>
            <p:nvPr/>
          </p:nvSpPr>
          <p:spPr bwMode="auto">
            <a:xfrm>
              <a:off x="4670" y="3512"/>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48" name="Rectangle 163"/>
            <p:cNvSpPr>
              <a:spLocks noChangeArrowheads="1"/>
            </p:cNvSpPr>
            <p:nvPr/>
          </p:nvSpPr>
          <p:spPr bwMode="auto">
            <a:xfrm>
              <a:off x="3022" y="3787"/>
              <a:ext cx="2915" cy="281"/>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49" name="Rectangle 164"/>
            <p:cNvSpPr>
              <a:spLocks noChangeArrowheads="1"/>
            </p:cNvSpPr>
            <p:nvPr/>
          </p:nvSpPr>
          <p:spPr bwMode="auto">
            <a:xfrm>
              <a:off x="3022" y="3795"/>
              <a:ext cx="143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subscription</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50" name="Rectangle 165"/>
            <p:cNvSpPr>
              <a:spLocks noChangeArrowheads="1"/>
            </p:cNvSpPr>
            <p:nvPr/>
          </p:nvSpPr>
          <p:spPr bwMode="auto">
            <a:xfrm>
              <a:off x="4328" y="3795"/>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51" name="Rectangle 166"/>
            <p:cNvSpPr>
              <a:spLocks noChangeArrowheads="1"/>
            </p:cNvSpPr>
            <p:nvPr/>
          </p:nvSpPr>
          <p:spPr bwMode="auto">
            <a:xfrm>
              <a:off x="6062" y="3504"/>
              <a:ext cx="4724" cy="564"/>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52" name="Rectangle 167"/>
            <p:cNvSpPr>
              <a:spLocks noChangeArrowheads="1"/>
            </p:cNvSpPr>
            <p:nvPr/>
          </p:nvSpPr>
          <p:spPr bwMode="auto">
            <a:xfrm>
              <a:off x="6177" y="3504"/>
              <a:ext cx="4494" cy="283"/>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53" name="Rectangle 168"/>
            <p:cNvSpPr>
              <a:spLocks noChangeArrowheads="1"/>
            </p:cNvSpPr>
            <p:nvPr/>
          </p:nvSpPr>
          <p:spPr bwMode="auto">
            <a:xfrm>
              <a:off x="6177" y="3512"/>
              <a:ext cx="28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C</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54" name="Rectangle 169"/>
            <p:cNvSpPr>
              <a:spLocks noChangeArrowheads="1"/>
            </p:cNvSpPr>
            <p:nvPr/>
          </p:nvSpPr>
          <p:spPr bwMode="auto">
            <a:xfrm>
              <a:off x="6353" y="3512"/>
              <a:ext cx="38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ha</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55" name="Rectangle 170"/>
            <p:cNvSpPr>
              <a:spLocks noChangeArrowheads="1"/>
            </p:cNvSpPr>
            <p:nvPr/>
          </p:nvSpPr>
          <p:spPr bwMode="auto">
            <a:xfrm>
              <a:off x="6626" y="3512"/>
              <a:ext cx="38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ng</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56" name="Rectangle 171"/>
            <p:cNvSpPr>
              <a:spLocks noChangeArrowheads="1"/>
            </p:cNvSpPr>
            <p:nvPr/>
          </p:nvSpPr>
          <p:spPr bwMode="auto">
            <a:xfrm>
              <a:off x="6898" y="3512"/>
              <a:ext cx="2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e</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57" name="Rectangle 172"/>
            <p:cNvSpPr>
              <a:spLocks noChangeArrowheads="1"/>
            </p:cNvSpPr>
            <p:nvPr/>
          </p:nvSpPr>
          <p:spPr bwMode="auto">
            <a:xfrm>
              <a:off x="7035" y="3512"/>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58" name="Rectangle 173"/>
            <p:cNvSpPr>
              <a:spLocks noChangeArrowheads="1"/>
            </p:cNvSpPr>
            <p:nvPr/>
          </p:nvSpPr>
          <p:spPr bwMode="auto">
            <a:xfrm>
              <a:off x="7104" y="3512"/>
              <a:ext cx="115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dirty="0" err="1">
                  <a:ln>
                    <a:noFill/>
                  </a:ln>
                  <a:solidFill>
                    <a:srgbClr val="000000"/>
                  </a:solidFill>
                  <a:effectLst/>
                  <a:latin typeface="Arial" panose="020B0604020202020204" pitchFamily="34" charset="0"/>
                </a:rPr>
                <a:t>current</a:t>
              </a:r>
              <a:r>
                <a:rPr kumimoji="0" lang="sv-SE" altLang="sv-SE" sz="3100" b="0" i="0" u="none" strike="noStrike" cap="none" normalizeH="0" baseline="0" dirty="0">
                  <a:ln>
                    <a:noFill/>
                  </a:ln>
                  <a:solidFill>
                    <a:srgbClr val="000000"/>
                  </a:solidFill>
                  <a:effectLst/>
                  <a:latin typeface="Arial" panose="020B0604020202020204" pitchFamily="34" charset="0"/>
                </a:rPr>
                <a:t> fa</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3459" name="Rectangle 174"/>
            <p:cNvSpPr>
              <a:spLocks noChangeArrowheads="1"/>
            </p:cNvSpPr>
            <p:nvPr/>
          </p:nvSpPr>
          <p:spPr bwMode="auto">
            <a:xfrm>
              <a:off x="8138" y="3512"/>
              <a:ext cx="131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dirty="0">
                  <a:ln>
                    <a:noFill/>
                  </a:ln>
                  <a:solidFill>
                    <a:srgbClr val="000000"/>
                  </a:solidFill>
                  <a:effectLst/>
                  <a:latin typeface="Arial" panose="020B0604020202020204" pitchFamily="34" charset="0"/>
                </a:rPr>
                <a:t>re systems</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3460" name="Rectangle 175"/>
            <p:cNvSpPr>
              <a:spLocks noChangeArrowheads="1"/>
            </p:cNvSpPr>
            <p:nvPr/>
          </p:nvSpPr>
          <p:spPr bwMode="auto">
            <a:xfrm>
              <a:off x="9322" y="3512"/>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61" name="Rectangle 176"/>
            <p:cNvSpPr>
              <a:spLocks noChangeArrowheads="1"/>
            </p:cNvSpPr>
            <p:nvPr/>
          </p:nvSpPr>
          <p:spPr bwMode="auto">
            <a:xfrm>
              <a:off x="6177" y="3787"/>
              <a:ext cx="4494" cy="281"/>
            </a:xfrm>
            <a:prstGeom prst="rect">
              <a:avLst/>
            </a:prstGeom>
            <a:solidFill>
              <a:srgbClr val="E7F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62" name="Rectangle 177"/>
            <p:cNvSpPr>
              <a:spLocks noChangeArrowheads="1"/>
            </p:cNvSpPr>
            <p:nvPr/>
          </p:nvSpPr>
          <p:spPr bwMode="auto">
            <a:xfrm>
              <a:off x="6177" y="3795"/>
              <a:ext cx="27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63" name="Rectangle 178"/>
            <p:cNvSpPr>
              <a:spLocks noChangeArrowheads="1"/>
            </p:cNvSpPr>
            <p:nvPr/>
          </p:nvSpPr>
          <p:spPr bwMode="auto">
            <a:xfrm>
              <a:off x="6340" y="3795"/>
              <a:ext cx="70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ubsid</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64" name="Rectangle 179"/>
            <p:cNvSpPr>
              <a:spLocks noChangeArrowheads="1"/>
            </p:cNvSpPr>
            <p:nvPr/>
          </p:nvSpPr>
          <p:spPr bwMode="auto">
            <a:xfrm>
              <a:off x="6925" y="3795"/>
              <a:ext cx="30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y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65" name="Rectangle 180"/>
            <p:cNvSpPr>
              <a:spLocks noChangeArrowheads="1"/>
            </p:cNvSpPr>
            <p:nvPr/>
          </p:nvSpPr>
          <p:spPr bwMode="auto">
            <a:xfrm>
              <a:off x="7118" y="3795"/>
              <a:ext cx="164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arrangements</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66" name="Rectangle 181"/>
            <p:cNvSpPr>
              <a:spLocks noChangeArrowheads="1"/>
            </p:cNvSpPr>
            <p:nvPr/>
          </p:nvSpPr>
          <p:spPr bwMode="auto">
            <a:xfrm>
              <a:off x="8627" y="3795"/>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3467" name="Rectangle 182"/>
            <p:cNvSpPr>
              <a:spLocks noChangeArrowheads="1"/>
            </p:cNvSpPr>
            <p:nvPr/>
          </p:nvSpPr>
          <p:spPr bwMode="auto">
            <a:xfrm>
              <a:off x="532" y="3493"/>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68" name="Rectangle 183"/>
            <p:cNvSpPr>
              <a:spLocks noChangeArrowheads="1"/>
            </p:cNvSpPr>
            <p:nvPr/>
          </p:nvSpPr>
          <p:spPr bwMode="auto">
            <a:xfrm>
              <a:off x="543" y="3493"/>
              <a:ext cx="235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69" name="Rectangle 184"/>
            <p:cNvSpPr>
              <a:spLocks noChangeArrowheads="1"/>
            </p:cNvSpPr>
            <p:nvPr/>
          </p:nvSpPr>
          <p:spPr bwMode="auto">
            <a:xfrm>
              <a:off x="2894" y="3493"/>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70" name="Rectangle 185"/>
            <p:cNvSpPr>
              <a:spLocks noChangeArrowheads="1"/>
            </p:cNvSpPr>
            <p:nvPr/>
          </p:nvSpPr>
          <p:spPr bwMode="auto">
            <a:xfrm>
              <a:off x="2904" y="3493"/>
              <a:ext cx="3148"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71" name="Rectangle 186"/>
            <p:cNvSpPr>
              <a:spLocks noChangeArrowheads="1"/>
            </p:cNvSpPr>
            <p:nvPr/>
          </p:nvSpPr>
          <p:spPr bwMode="auto">
            <a:xfrm>
              <a:off x="6052" y="3493"/>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72" name="Rectangle 187"/>
            <p:cNvSpPr>
              <a:spLocks noChangeArrowheads="1"/>
            </p:cNvSpPr>
            <p:nvPr/>
          </p:nvSpPr>
          <p:spPr bwMode="auto">
            <a:xfrm>
              <a:off x="6062" y="3493"/>
              <a:ext cx="472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73" name="Rectangle 188"/>
            <p:cNvSpPr>
              <a:spLocks noChangeArrowheads="1"/>
            </p:cNvSpPr>
            <p:nvPr/>
          </p:nvSpPr>
          <p:spPr bwMode="auto">
            <a:xfrm>
              <a:off x="10783" y="3493"/>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74" name="Rectangle 189"/>
            <p:cNvSpPr>
              <a:spLocks noChangeArrowheads="1"/>
            </p:cNvSpPr>
            <p:nvPr/>
          </p:nvSpPr>
          <p:spPr bwMode="auto">
            <a:xfrm>
              <a:off x="532" y="3504"/>
              <a:ext cx="11"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75" name="Rectangle 190"/>
            <p:cNvSpPr>
              <a:spLocks noChangeArrowheads="1"/>
            </p:cNvSpPr>
            <p:nvPr/>
          </p:nvSpPr>
          <p:spPr bwMode="auto">
            <a:xfrm>
              <a:off x="532" y="4068"/>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76" name="Rectangle 191"/>
            <p:cNvSpPr>
              <a:spLocks noChangeArrowheads="1"/>
            </p:cNvSpPr>
            <p:nvPr/>
          </p:nvSpPr>
          <p:spPr bwMode="auto">
            <a:xfrm>
              <a:off x="532" y="4068"/>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77" name="Rectangle 192"/>
            <p:cNvSpPr>
              <a:spLocks noChangeArrowheads="1"/>
            </p:cNvSpPr>
            <p:nvPr/>
          </p:nvSpPr>
          <p:spPr bwMode="auto">
            <a:xfrm>
              <a:off x="543" y="4068"/>
              <a:ext cx="235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78" name="Rectangle 193"/>
            <p:cNvSpPr>
              <a:spLocks noChangeArrowheads="1"/>
            </p:cNvSpPr>
            <p:nvPr/>
          </p:nvSpPr>
          <p:spPr bwMode="auto">
            <a:xfrm>
              <a:off x="2894" y="3504"/>
              <a:ext cx="10"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79" name="Rectangle 194"/>
            <p:cNvSpPr>
              <a:spLocks noChangeArrowheads="1"/>
            </p:cNvSpPr>
            <p:nvPr/>
          </p:nvSpPr>
          <p:spPr bwMode="auto">
            <a:xfrm>
              <a:off x="2894" y="4068"/>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80" name="Rectangle 195"/>
            <p:cNvSpPr>
              <a:spLocks noChangeArrowheads="1"/>
            </p:cNvSpPr>
            <p:nvPr/>
          </p:nvSpPr>
          <p:spPr bwMode="auto">
            <a:xfrm>
              <a:off x="2904" y="4068"/>
              <a:ext cx="3148"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81" name="Rectangle 196"/>
            <p:cNvSpPr>
              <a:spLocks noChangeArrowheads="1"/>
            </p:cNvSpPr>
            <p:nvPr/>
          </p:nvSpPr>
          <p:spPr bwMode="auto">
            <a:xfrm>
              <a:off x="6052" y="3504"/>
              <a:ext cx="10"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82" name="Rectangle 197"/>
            <p:cNvSpPr>
              <a:spLocks noChangeArrowheads="1"/>
            </p:cNvSpPr>
            <p:nvPr/>
          </p:nvSpPr>
          <p:spPr bwMode="auto">
            <a:xfrm>
              <a:off x="6052" y="4068"/>
              <a:ext cx="1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83" name="Rectangle 198"/>
            <p:cNvSpPr>
              <a:spLocks noChangeArrowheads="1"/>
            </p:cNvSpPr>
            <p:nvPr/>
          </p:nvSpPr>
          <p:spPr bwMode="auto">
            <a:xfrm>
              <a:off x="6062" y="4068"/>
              <a:ext cx="472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84" name="Rectangle 199"/>
            <p:cNvSpPr>
              <a:spLocks noChangeArrowheads="1"/>
            </p:cNvSpPr>
            <p:nvPr/>
          </p:nvSpPr>
          <p:spPr bwMode="auto">
            <a:xfrm>
              <a:off x="10783" y="3504"/>
              <a:ext cx="11" cy="5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85" name="Rectangle 200"/>
            <p:cNvSpPr>
              <a:spLocks noChangeArrowheads="1"/>
            </p:cNvSpPr>
            <p:nvPr/>
          </p:nvSpPr>
          <p:spPr bwMode="auto">
            <a:xfrm>
              <a:off x="10783" y="4068"/>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86" name="Rectangle 201"/>
            <p:cNvSpPr>
              <a:spLocks noChangeArrowheads="1"/>
            </p:cNvSpPr>
            <p:nvPr/>
          </p:nvSpPr>
          <p:spPr bwMode="auto">
            <a:xfrm>
              <a:off x="10783" y="4068"/>
              <a:ext cx="1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87" name="Rectangle 202"/>
            <p:cNvSpPr>
              <a:spLocks noChangeArrowheads="1"/>
            </p:cNvSpPr>
            <p:nvPr/>
          </p:nvSpPr>
          <p:spPr bwMode="auto">
            <a:xfrm>
              <a:off x="532" y="4087"/>
              <a:ext cx="179"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100" b="0" i="0" u="none" strike="noStrike" cap="none" normalizeH="0" baseline="0">
                  <a:ln>
                    <a:noFill/>
                  </a:ln>
                  <a:solidFill>
                    <a:srgbClr val="000000"/>
                  </a:solidFill>
                  <a:effectLst/>
                  <a:latin typeface="Arial" panose="020B060402020202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59530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title"/>
          </p:nvPr>
        </p:nvSpPr>
        <p:spPr>
          <a:xfrm>
            <a:off x="1800225" y="247970"/>
            <a:ext cx="13747750" cy="945509"/>
          </a:xfrm>
        </p:spPr>
        <p:txBody>
          <a:bodyPr/>
          <a:lstStyle/>
          <a:p>
            <a:pPr algn="ctr"/>
            <a:r>
              <a:rPr lang="en-US" sz="3400" dirty="0">
                <a:ea typeface="ＭＳ Ｐゴシック" pitchFamily="34" charset="-128"/>
              </a:rPr>
              <a:t>Barriers in Upscaling </a:t>
            </a:r>
            <a:r>
              <a:rPr lang="en-US" sz="3400" dirty="0" err="1">
                <a:ea typeface="ＭＳ Ｐゴシック" pitchFamily="34" charset="-128"/>
              </a:rPr>
              <a:t>MaaS</a:t>
            </a:r>
            <a:r>
              <a:rPr lang="en-US" sz="3400" dirty="0">
                <a:ea typeface="ＭＳ Ｐゴシック" pitchFamily="34" charset="-128"/>
              </a:rPr>
              <a:t> pilot in Nijmegen</a:t>
            </a:r>
            <a:endParaRPr lang="nl-NL" sz="3400" dirty="0">
              <a:ea typeface="ＭＳ Ｐゴシック" pitchFamily="34" charset="-128"/>
            </a:endParaRPr>
          </a:p>
        </p:txBody>
      </p:sp>
      <p:sp>
        <p:nvSpPr>
          <p:cNvPr id="13314" name="Tijdelijke aanduiding voor inhoud 2"/>
          <p:cNvSpPr>
            <a:spLocks noGrp="1"/>
          </p:cNvSpPr>
          <p:nvPr>
            <p:ph idx="1"/>
          </p:nvPr>
        </p:nvSpPr>
        <p:spPr>
          <a:xfrm>
            <a:off x="1800225" y="1206879"/>
            <a:ext cx="13747750" cy="6252367"/>
          </a:xfrm>
        </p:spPr>
        <p:txBody>
          <a:bodyPr/>
          <a:lstStyle/>
          <a:p>
            <a:r>
              <a:rPr lang="en-US" sz="2600" dirty="0"/>
              <a:t>Value proposition:</a:t>
            </a:r>
          </a:p>
          <a:p>
            <a:pPr lvl="1"/>
            <a:r>
              <a:rPr lang="en-US" sz="2600" dirty="0"/>
              <a:t>Difficult to provide desired services under current supply in view of considerable subsidies for public transport</a:t>
            </a:r>
          </a:p>
          <a:p>
            <a:r>
              <a:rPr lang="en-US" sz="2600" dirty="0"/>
              <a:t>Supply chain</a:t>
            </a:r>
          </a:p>
          <a:p>
            <a:pPr lvl="1"/>
            <a:r>
              <a:rPr lang="en-US" sz="2600" dirty="0"/>
              <a:t>Long-term tendering contracts provides PT-firm a monopoly</a:t>
            </a:r>
          </a:p>
          <a:p>
            <a:pPr lvl="1"/>
            <a:r>
              <a:rPr lang="en-US" sz="2600" dirty="0"/>
              <a:t>No car sharing firms wants to participate</a:t>
            </a:r>
          </a:p>
          <a:p>
            <a:r>
              <a:rPr lang="en-US" sz="2600" dirty="0"/>
              <a:t>Customer interface</a:t>
            </a:r>
          </a:p>
          <a:p>
            <a:pPr lvl="1"/>
            <a:r>
              <a:rPr lang="en-US" sz="2600" dirty="0"/>
              <a:t>Single vs competing platforms</a:t>
            </a:r>
          </a:p>
          <a:p>
            <a:pPr lvl="1"/>
            <a:r>
              <a:rPr lang="en-US" sz="2600" dirty="0"/>
              <a:t>Design of app not optimal</a:t>
            </a:r>
          </a:p>
          <a:p>
            <a:r>
              <a:rPr lang="en-US" sz="2600" dirty="0"/>
              <a:t>Financial model</a:t>
            </a:r>
          </a:p>
          <a:p>
            <a:pPr lvl="1"/>
            <a:r>
              <a:rPr lang="en-US" sz="2600" dirty="0"/>
              <a:t>Fare system for PT </a:t>
            </a:r>
            <a:r>
              <a:rPr lang="en-US" sz="2600" dirty="0" err="1"/>
              <a:t>fixed</a:t>
            </a:r>
            <a:r>
              <a:rPr lang="en-US" sz="2600" dirty="0" err="1">
                <a:sym typeface="Wingdings" panose="05000000000000000000" pitchFamily="2" charset="2"/>
              </a:rPr>
              <a:t>limiting</a:t>
            </a:r>
            <a:r>
              <a:rPr lang="en-US" sz="2600" dirty="0">
                <a:sym typeface="Wingdings" panose="05000000000000000000" pitchFamily="2" charset="2"/>
              </a:rPr>
              <a:t> price discrimination</a:t>
            </a:r>
          </a:p>
          <a:p>
            <a:pPr lvl="1"/>
            <a:r>
              <a:rPr lang="en-US" sz="2600" dirty="0">
                <a:sym typeface="Wingdings" panose="05000000000000000000" pitchFamily="2" charset="2"/>
              </a:rPr>
              <a:t>Subsidizing PT vs unsubsidized sharing options</a:t>
            </a:r>
          </a:p>
          <a:p>
            <a:r>
              <a:rPr lang="en-US" sz="2600" dirty="0">
                <a:sym typeface="Wingdings" panose="05000000000000000000" pitchFamily="2" charset="2"/>
              </a:rPr>
              <a:t>External:</a:t>
            </a:r>
          </a:p>
          <a:p>
            <a:pPr lvl="1"/>
            <a:r>
              <a:rPr lang="en-US" sz="2600" dirty="0">
                <a:sym typeface="Wingdings" panose="05000000000000000000" pitchFamily="2" charset="2"/>
              </a:rPr>
              <a:t>Parking policies do not favor mobility services</a:t>
            </a:r>
            <a:endParaRPr lang="en-US" sz="2600" dirty="0"/>
          </a:p>
          <a:p>
            <a:pPr lvl="1"/>
            <a:endParaRPr lang="en-US" dirty="0"/>
          </a:p>
        </p:txBody>
      </p:sp>
      <p:sp>
        <p:nvSpPr>
          <p:cNvPr id="4" name="Slide Number Placeholder 3">
            <a:extLst>
              <a:ext uri="{FF2B5EF4-FFF2-40B4-BE49-F238E27FC236}">
                <a16:creationId xmlns:a16="http://schemas.microsoft.com/office/drawing/2014/main" id="{6074018D-9031-4E45-81C6-6F693352D693}"/>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31</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2" name="Date Placeholder 1">
            <a:extLst>
              <a:ext uri="{FF2B5EF4-FFF2-40B4-BE49-F238E27FC236}">
                <a16:creationId xmlns:a16="http://schemas.microsoft.com/office/drawing/2014/main" id="{EA1D6D7A-D4BF-4DE3-B369-215A84469347}"/>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44901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B9D0-F77C-43CF-9F66-5B22E0B638AC}"/>
              </a:ext>
            </a:extLst>
          </p:cNvPr>
          <p:cNvSpPr>
            <a:spLocks noGrp="1"/>
          </p:cNvSpPr>
          <p:nvPr>
            <p:ph type="title"/>
          </p:nvPr>
        </p:nvSpPr>
        <p:spPr/>
        <p:txBody>
          <a:bodyPr/>
          <a:lstStyle/>
          <a:p>
            <a:pPr algn="ctr"/>
            <a:r>
              <a:rPr lang="en-US" sz="3400" dirty="0"/>
              <a:t>Possible pathways</a:t>
            </a:r>
            <a:endParaRPr lang="en-NL" sz="3400" dirty="0"/>
          </a:p>
        </p:txBody>
      </p:sp>
      <p:sp>
        <p:nvSpPr>
          <p:cNvPr id="3" name="Content Placeholder 2">
            <a:extLst>
              <a:ext uri="{FF2B5EF4-FFF2-40B4-BE49-F238E27FC236}">
                <a16:creationId xmlns:a16="http://schemas.microsoft.com/office/drawing/2014/main" id="{12BEEE17-2BA0-4C26-8389-3B9C1D682DCA}"/>
              </a:ext>
            </a:extLst>
          </p:cNvPr>
          <p:cNvSpPr>
            <a:spLocks noGrp="1"/>
          </p:cNvSpPr>
          <p:nvPr>
            <p:ph idx="1"/>
          </p:nvPr>
        </p:nvSpPr>
        <p:spPr>
          <a:xfrm>
            <a:off x="1800000" y="2507585"/>
            <a:ext cx="13748400" cy="6120000"/>
          </a:xfrm>
        </p:spPr>
        <p:txBody>
          <a:bodyPr/>
          <a:lstStyle/>
          <a:p>
            <a:pPr marL="0" indent="0">
              <a:buNone/>
            </a:pPr>
            <a:r>
              <a:rPr lang="en-US" sz="3200" b="1" u="sng" dirty="0"/>
              <a:t>Consumer receives product</a:t>
            </a:r>
          </a:p>
          <a:p>
            <a:r>
              <a:rPr lang="en-US" sz="3200" dirty="0"/>
              <a:t>Marketplace BM (example, Retail sector - Bol, Amazon)</a:t>
            </a:r>
          </a:p>
          <a:p>
            <a:pPr marL="0" indent="0">
              <a:buNone/>
            </a:pPr>
            <a:endParaRPr lang="en-US" sz="3200" dirty="0"/>
          </a:p>
          <a:p>
            <a:pPr marL="0" indent="0">
              <a:buNone/>
            </a:pPr>
            <a:r>
              <a:rPr lang="en-US" sz="3200" b="1" u="sng" dirty="0"/>
              <a:t>Consumer receives service</a:t>
            </a:r>
          </a:p>
          <a:p>
            <a:r>
              <a:rPr lang="en-US" sz="3200" dirty="0"/>
              <a:t>Platform economy BMs (example, Uber, Airbnb)</a:t>
            </a:r>
          </a:p>
          <a:p>
            <a:endParaRPr lang="en-US" sz="3200" dirty="0"/>
          </a:p>
          <a:p>
            <a:pPr marL="0" indent="0">
              <a:buNone/>
            </a:pPr>
            <a:r>
              <a:rPr lang="en-US" sz="3200" b="1" u="sng" dirty="0"/>
              <a:t>Consumer receives information</a:t>
            </a:r>
          </a:p>
          <a:p>
            <a:r>
              <a:rPr lang="en-US" sz="3200" dirty="0"/>
              <a:t>Sharing economy BMs (example, google, 9292)</a:t>
            </a:r>
          </a:p>
          <a:p>
            <a:endParaRPr lang="en-US" sz="3200" dirty="0"/>
          </a:p>
          <a:p>
            <a:endParaRPr lang="en-US" sz="3200" dirty="0"/>
          </a:p>
          <a:p>
            <a:endParaRPr lang="en-US" sz="3200" dirty="0"/>
          </a:p>
          <a:p>
            <a:endParaRPr lang="en-US" sz="3200" dirty="0"/>
          </a:p>
          <a:p>
            <a:endParaRPr lang="en-US" dirty="0"/>
          </a:p>
          <a:p>
            <a:endParaRPr lang="en-NL" dirty="0"/>
          </a:p>
        </p:txBody>
      </p:sp>
      <p:sp>
        <p:nvSpPr>
          <p:cNvPr id="4" name="Slide Number Placeholder 3">
            <a:extLst>
              <a:ext uri="{FF2B5EF4-FFF2-40B4-BE49-F238E27FC236}">
                <a16:creationId xmlns:a16="http://schemas.microsoft.com/office/drawing/2014/main" id="{9E06AD46-9BF3-4295-9530-7E8E2154DBEC}"/>
              </a:ext>
            </a:extLst>
          </p:cNvPr>
          <p:cNvSpPr>
            <a:spLocks noGrp="1"/>
          </p:cNvSpPr>
          <p:nvPr>
            <p:ph type="sldNum" sz="quarter" idx="10"/>
          </p:nvPr>
        </p:nvSpPr>
        <p:spPr/>
        <p:txBody>
          <a:bodyPr/>
          <a:lstStyle/>
          <a:p>
            <a:fld id="{A56B6EE0-F58C-4C0C-8530-77E69345411A}" type="slidenum">
              <a:rPr lang="nl-NL" smtClean="0"/>
              <a:pPr/>
              <a:t>32</a:t>
            </a:fld>
            <a:endParaRPr lang="nl-NL"/>
          </a:p>
        </p:txBody>
      </p:sp>
      <p:sp>
        <p:nvSpPr>
          <p:cNvPr id="5" name="Date Placeholder 4">
            <a:extLst>
              <a:ext uri="{FF2B5EF4-FFF2-40B4-BE49-F238E27FC236}">
                <a16:creationId xmlns:a16="http://schemas.microsoft.com/office/drawing/2014/main" id="{E7A3E058-5AA9-4258-9195-A8BACD7735B9}"/>
              </a:ext>
            </a:extLst>
          </p:cNvPr>
          <p:cNvSpPr>
            <a:spLocks noGrp="1"/>
          </p:cNvSpPr>
          <p:nvPr>
            <p:ph type="dt" sz="half" idx="12"/>
          </p:nvPr>
        </p:nvSpPr>
        <p:spPr/>
        <p:txBody>
          <a:bodyPr/>
          <a:lstStyle/>
          <a:p>
            <a:r>
              <a:rPr lang="sv-SE"/>
              <a:t>22 November 2022</a:t>
            </a:r>
            <a:endParaRPr lang="nl-NL"/>
          </a:p>
        </p:txBody>
      </p:sp>
    </p:spTree>
    <p:extLst>
      <p:ext uri="{BB962C8B-B14F-4D97-AF65-F5344CB8AC3E}">
        <p14:creationId xmlns:p14="http://schemas.microsoft.com/office/powerpoint/2010/main" val="1522832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9E82-9403-4F1E-B14B-AFE0AAF85233}"/>
              </a:ext>
            </a:extLst>
          </p:cNvPr>
          <p:cNvSpPr>
            <a:spLocks noGrp="1"/>
          </p:cNvSpPr>
          <p:nvPr>
            <p:ph type="title"/>
          </p:nvPr>
        </p:nvSpPr>
        <p:spPr/>
        <p:txBody>
          <a:bodyPr/>
          <a:lstStyle/>
          <a:p>
            <a:pPr algn="ctr"/>
            <a:r>
              <a:rPr lang="en-US" dirty="0"/>
              <a:t>Relevant Factors</a:t>
            </a:r>
            <a:endParaRPr lang="en-NL" dirty="0"/>
          </a:p>
        </p:txBody>
      </p:sp>
      <p:sp>
        <p:nvSpPr>
          <p:cNvPr id="3" name="Content Placeholder 2">
            <a:extLst>
              <a:ext uri="{FF2B5EF4-FFF2-40B4-BE49-F238E27FC236}">
                <a16:creationId xmlns:a16="http://schemas.microsoft.com/office/drawing/2014/main" id="{9063F119-5B0D-4143-8214-1DFDEA6D6A55}"/>
              </a:ext>
            </a:extLst>
          </p:cNvPr>
          <p:cNvSpPr>
            <a:spLocks noGrp="1"/>
          </p:cNvSpPr>
          <p:nvPr>
            <p:ph idx="1"/>
          </p:nvPr>
        </p:nvSpPr>
        <p:spPr>
          <a:xfrm>
            <a:off x="1800000" y="2796343"/>
            <a:ext cx="13748400" cy="6120000"/>
          </a:xfrm>
        </p:spPr>
        <p:txBody>
          <a:bodyPr/>
          <a:lstStyle/>
          <a:p>
            <a:r>
              <a:rPr lang="en-US" dirty="0"/>
              <a:t>Regulated vs Open competition?</a:t>
            </a:r>
          </a:p>
          <a:p>
            <a:endParaRPr lang="en-US" dirty="0"/>
          </a:p>
          <a:p>
            <a:r>
              <a:rPr lang="en-US" dirty="0"/>
              <a:t>Airline industry model </a:t>
            </a:r>
          </a:p>
          <a:p>
            <a:endParaRPr lang="en-US" dirty="0"/>
          </a:p>
          <a:p>
            <a:r>
              <a:rPr lang="en-US" dirty="0"/>
              <a:t>Governance</a:t>
            </a:r>
          </a:p>
          <a:p>
            <a:pPr lvl="1"/>
            <a:r>
              <a:rPr lang="en-US" dirty="0"/>
              <a:t>six </a:t>
            </a:r>
            <a:r>
              <a:rPr lang="en-US" dirty="0" err="1"/>
              <a:t>MaaS</a:t>
            </a:r>
            <a:r>
              <a:rPr lang="en-US" dirty="0"/>
              <a:t> governance approaches identified: </a:t>
            </a:r>
            <a:r>
              <a:rPr lang="en-US" dirty="0" err="1"/>
              <a:t>analyser</a:t>
            </a:r>
            <a:r>
              <a:rPr lang="en-US" dirty="0"/>
              <a:t>, architect, convener, experimenter, lawmaker, and provider (Hirschhorn et al., 2019)</a:t>
            </a:r>
            <a:endParaRPr lang="en-NL" dirty="0"/>
          </a:p>
        </p:txBody>
      </p:sp>
      <p:sp>
        <p:nvSpPr>
          <p:cNvPr id="4" name="Slide Number Placeholder 3">
            <a:extLst>
              <a:ext uri="{FF2B5EF4-FFF2-40B4-BE49-F238E27FC236}">
                <a16:creationId xmlns:a16="http://schemas.microsoft.com/office/drawing/2014/main" id="{461539B0-B57A-40F2-8FEE-3F96E0FFE2B6}"/>
              </a:ext>
            </a:extLst>
          </p:cNvPr>
          <p:cNvSpPr>
            <a:spLocks noGrp="1"/>
          </p:cNvSpPr>
          <p:nvPr>
            <p:ph type="sldNum" sz="quarter" idx="10"/>
          </p:nvPr>
        </p:nvSpPr>
        <p:spPr/>
        <p:txBody>
          <a:bodyPr/>
          <a:lstStyle/>
          <a:p>
            <a:fld id="{A56B6EE0-F58C-4C0C-8530-77E69345411A}" type="slidenum">
              <a:rPr lang="nl-NL" smtClean="0"/>
              <a:pPr/>
              <a:t>33</a:t>
            </a:fld>
            <a:endParaRPr lang="nl-NL"/>
          </a:p>
        </p:txBody>
      </p:sp>
      <p:sp>
        <p:nvSpPr>
          <p:cNvPr id="5" name="Date Placeholder 4">
            <a:extLst>
              <a:ext uri="{FF2B5EF4-FFF2-40B4-BE49-F238E27FC236}">
                <a16:creationId xmlns:a16="http://schemas.microsoft.com/office/drawing/2014/main" id="{90AC7A21-1048-45CF-886C-C564E6D152E2}"/>
              </a:ext>
            </a:extLst>
          </p:cNvPr>
          <p:cNvSpPr>
            <a:spLocks noGrp="1"/>
          </p:cNvSpPr>
          <p:nvPr>
            <p:ph type="dt" sz="half" idx="12"/>
          </p:nvPr>
        </p:nvSpPr>
        <p:spPr/>
        <p:txBody>
          <a:bodyPr/>
          <a:lstStyle/>
          <a:p>
            <a:r>
              <a:rPr lang="sv-SE"/>
              <a:t>22 November 2022</a:t>
            </a:r>
            <a:endParaRPr lang="nl-NL"/>
          </a:p>
        </p:txBody>
      </p:sp>
    </p:spTree>
    <p:extLst>
      <p:ext uri="{BB962C8B-B14F-4D97-AF65-F5344CB8AC3E}">
        <p14:creationId xmlns:p14="http://schemas.microsoft.com/office/powerpoint/2010/main" val="4219932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6092D-9A85-4643-A833-220D310EA59D}"/>
              </a:ext>
            </a:extLst>
          </p:cNvPr>
          <p:cNvSpPr>
            <a:spLocks noGrp="1"/>
          </p:cNvSpPr>
          <p:nvPr>
            <p:ph idx="1"/>
          </p:nvPr>
        </p:nvSpPr>
        <p:spPr>
          <a:xfrm>
            <a:off x="1738219" y="1455363"/>
            <a:ext cx="14365132" cy="6846048"/>
          </a:xfrm>
        </p:spPr>
        <p:txBody>
          <a:bodyPr/>
          <a:lstStyle/>
          <a:p>
            <a:endParaRPr lang="en-US" dirty="0"/>
          </a:p>
          <a:p>
            <a:endParaRPr lang="en-US" dirty="0"/>
          </a:p>
          <a:p>
            <a:endParaRPr lang="en-US" dirty="0"/>
          </a:p>
          <a:p>
            <a:endParaRPr lang="en-US" dirty="0"/>
          </a:p>
          <a:p>
            <a:pPr marL="4336314" lvl="5" indent="0">
              <a:buNone/>
            </a:pPr>
            <a:r>
              <a:rPr lang="en-US" sz="4200" b="1" dirty="0" err="1"/>
              <a:t>Behavioural</a:t>
            </a:r>
            <a:r>
              <a:rPr lang="en-US" sz="4200" b="1" dirty="0"/>
              <a:t> Nudging</a:t>
            </a:r>
            <a:endParaRPr lang="en-NL" sz="4200" b="1" dirty="0"/>
          </a:p>
        </p:txBody>
      </p:sp>
      <p:sp>
        <p:nvSpPr>
          <p:cNvPr id="4" name="Date Placeholder 3">
            <a:extLst>
              <a:ext uri="{FF2B5EF4-FFF2-40B4-BE49-F238E27FC236}">
                <a16:creationId xmlns:a16="http://schemas.microsoft.com/office/drawing/2014/main" id="{76F3FB98-7DBD-4E70-B607-3B7A77D7A523}"/>
              </a:ext>
            </a:extLst>
          </p:cNvPr>
          <p:cNvSpPr>
            <a:spLocks noGrp="1"/>
          </p:cNvSpPr>
          <p:nvPr>
            <p:ph type="dt" sz="half" idx="10"/>
          </p:nvPr>
        </p:nvSpPr>
        <p:spPr/>
        <p:txBody>
          <a:bodyPr/>
          <a:lstStyle/>
          <a:p>
            <a:pPr>
              <a:defRPr/>
            </a:pPr>
            <a:r>
              <a:rPr lang="sv-SE"/>
              <a:t>22 November 2022</a:t>
            </a:r>
            <a:endParaRPr lang="nl-NL"/>
          </a:p>
        </p:txBody>
      </p:sp>
      <p:sp>
        <p:nvSpPr>
          <p:cNvPr id="6" name="Slide Number Placeholder 5">
            <a:extLst>
              <a:ext uri="{FF2B5EF4-FFF2-40B4-BE49-F238E27FC236}">
                <a16:creationId xmlns:a16="http://schemas.microsoft.com/office/drawing/2014/main" id="{3F5F5A4B-4DD8-49F9-B039-74071566B57C}"/>
              </a:ext>
            </a:extLst>
          </p:cNvPr>
          <p:cNvSpPr>
            <a:spLocks noGrp="1"/>
          </p:cNvSpPr>
          <p:nvPr>
            <p:ph type="sldNum" sz="quarter" idx="12"/>
          </p:nvPr>
        </p:nvSpPr>
        <p:spPr/>
        <p:txBody>
          <a:bodyPr/>
          <a:lstStyle/>
          <a:p>
            <a:pPr>
              <a:defRPr/>
            </a:pPr>
            <a:r>
              <a:rPr lang="nl-NL" altLang="en-US"/>
              <a:t>PAGE </a:t>
            </a:r>
            <a:fld id="{5E7CBE34-4331-45B7-8F92-4D404880746A}" type="slidenum">
              <a:rPr lang="nl-NL" altLang="en-US" smtClean="0"/>
              <a:pPr>
                <a:defRPr/>
              </a:pPr>
              <a:t>34</a:t>
            </a:fld>
            <a:endParaRPr lang="nl-NL" altLang="en-US"/>
          </a:p>
        </p:txBody>
      </p:sp>
    </p:spTree>
    <p:extLst>
      <p:ext uri="{BB962C8B-B14F-4D97-AF65-F5344CB8AC3E}">
        <p14:creationId xmlns:p14="http://schemas.microsoft.com/office/powerpoint/2010/main" val="257974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title"/>
          </p:nvPr>
        </p:nvSpPr>
        <p:spPr/>
        <p:txBody>
          <a:bodyPr/>
          <a:lstStyle/>
          <a:p>
            <a:pPr algn="ctr"/>
            <a:r>
              <a:rPr lang="nl-NL" sz="3200" dirty="0">
                <a:ea typeface="ＭＳ Ｐゴシック" pitchFamily="34" charset="-128"/>
              </a:rPr>
              <a:t>Paradigm Shift in Bicycle: Use, Investment and Research</a:t>
            </a:r>
          </a:p>
        </p:txBody>
      </p:sp>
      <p:sp>
        <p:nvSpPr>
          <p:cNvPr id="13314" name="Tijdelijke aanduiding voor inhoud 2"/>
          <p:cNvSpPr>
            <a:spLocks noGrp="1"/>
          </p:cNvSpPr>
          <p:nvPr>
            <p:ph idx="1"/>
          </p:nvPr>
        </p:nvSpPr>
        <p:spPr>
          <a:xfrm>
            <a:off x="1747056" y="2512322"/>
            <a:ext cx="13748400" cy="6120000"/>
          </a:xfrm>
        </p:spPr>
        <p:txBody>
          <a:bodyPr/>
          <a:lstStyle/>
          <a:p>
            <a:pPr marL="0" indent="0">
              <a:buNone/>
            </a:pPr>
            <a:r>
              <a:rPr lang="nl-NL" sz="2800" dirty="0">
                <a:ea typeface="ＭＳ Ｐゴシック" pitchFamily="34" charset="-128"/>
              </a:rPr>
              <a:t>Use for intra-city movements and as a feeder mode to transit</a:t>
            </a:r>
          </a:p>
          <a:p>
            <a:pPr marL="0" indent="0">
              <a:buNone/>
            </a:pPr>
            <a:endParaRPr lang="nl-NL" sz="2800" dirty="0">
              <a:ea typeface="ＭＳ Ｐゴシック" pitchFamily="34" charset="-128"/>
            </a:endParaRPr>
          </a:p>
          <a:p>
            <a:pPr marL="0" indent="0">
              <a:buNone/>
            </a:pPr>
            <a:r>
              <a:rPr lang="nl-NL" sz="2800" dirty="0">
                <a:ea typeface="ＭＳ Ｐゴシック" pitchFamily="34" charset="-128"/>
              </a:rPr>
              <a:t>‘High speed’ cycling as an alternative to car for commuting</a:t>
            </a:r>
          </a:p>
          <a:p>
            <a:pPr marL="0" indent="0">
              <a:buNone/>
            </a:pPr>
            <a:endParaRPr lang="nl-NL" sz="2800" dirty="0">
              <a:ea typeface="ＭＳ Ｐゴシック" pitchFamily="34" charset="-128"/>
            </a:endParaRPr>
          </a:p>
          <a:p>
            <a:pPr marL="874713" lvl="1" indent="-514350">
              <a:buFont typeface="+mj-lt"/>
              <a:buAutoNum type="arabicPeriod"/>
            </a:pPr>
            <a:r>
              <a:rPr lang="nl-NL" sz="2800" dirty="0">
                <a:ea typeface="ＭＳ Ｐゴシック" pitchFamily="34" charset="-128"/>
              </a:rPr>
              <a:t>Unobstructed infrastructure</a:t>
            </a:r>
          </a:p>
          <a:p>
            <a:pPr marL="874713" lvl="1" indent="-514350">
              <a:buFont typeface="+mj-lt"/>
              <a:buAutoNum type="arabicPeriod"/>
            </a:pPr>
            <a:endParaRPr lang="nl-NL" sz="2800" dirty="0">
              <a:ea typeface="ＭＳ Ｐゴシック" pitchFamily="34" charset="-128"/>
            </a:endParaRPr>
          </a:p>
          <a:p>
            <a:pPr marL="874713" lvl="1" indent="-514350">
              <a:buFont typeface="+mj-lt"/>
              <a:buAutoNum type="arabicPeriod"/>
            </a:pPr>
            <a:r>
              <a:rPr lang="nl-NL" sz="2800" dirty="0">
                <a:ea typeface="ＭＳ Ｐゴシック" pitchFamily="34" charset="-128"/>
              </a:rPr>
              <a:t>Cycling Innovation</a:t>
            </a:r>
          </a:p>
          <a:p>
            <a:pPr marL="874713" lvl="1" indent="-514350">
              <a:buFont typeface="+mj-lt"/>
              <a:buAutoNum type="arabicPeriod"/>
            </a:pPr>
            <a:endParaRPr lang="nl-NL" sz="2800" dirty="0">
              <a:ea typeface="ＭＳ Ｐゴシック" pitchFamily="34" charset="-128"/>
            </a:endParaRPr>
          </a:p>
          <a:p>
            <a:pPr marL="874713" lvl="1" indent="-514350">
              <a:buFont typeface="+mj-lt"/>
              <a:buAutoNum type="arabicPeriod"/>
            </a:pPr>
            <a:r>
              <a:rPr lang="nl-NL" sz="2800" dirty="0">
                <a:ea typeface="ＭＳ Ｐゴシック" pitchFamily="34" charset="-128"/>
              </a:rPr>
              <a:t>Continued policy commitment</a:t>
            </a:r>
          </a:p>
          <a:p>
            <a:pPr marL="874713" lvl="1" indent="-514350">
              <a:buFont typeface="+mj-lt"/>
              <a:buAutoNum type="arabicPeriod"/>
            </a:pPr>
            <a:endParaRPr lang="nl-NL" sz="2800" dirty="0">
              <a:ea typeface="ＭＳ Ｐゴシック" pitchFamily="34" charset="-128"/>
            </a:endParaRPr>
          </a:p>
          <a:p>
            <a:pPr marL="874713" lvl="1" indent="-514350">
              <a:buFont typeface="+mj-lt"/>
              <a:buAutoNum type="arabicPeriod"/>
            </a:pPr>
            <a:r>
              <a:rPr lang="nl-NL" sz="2800" dirty="0">
                <a:ea typeface="ＭＳ Ｐゴシック" pitchFamily="34" charset="-128"/>
              </a:rPr>
              <a:t>Systematic research in cycling</a:t>
            </a:r>
          </a:p>
        </p:txBody>
      </p:sp>
      <p:sp>
        <p:nvSpPr>
          <p:cNvPr id="3" name="Date Placeholder 2">
            <a:extLst>
              <a:ext uri="{FF2B5EF4-FFF2-40B4-BE49-F238E27FC236}">
                <a16:creationId xmlns:a16="http://schemas.microsoft.com/office/drawing/2014/main" id="{D983FD08-28E1-431F-8166-09127383049B}"/>
              </a:ext>
            </a:extLst>
          </p:cNvPr>
          <p:cNvSpPr>
            <a:spLocks noGrp="1"/>
          </p:cNvSpPr>
          <p:nvPr>
            <p:ph type="dt" sz="half" idx="12"/>
          </p:nvPr>
        </p:nvSpPr>
        <p:spPr/>
        <p:txBody>
          <a:bodyPr/>
          <a:lstStyle/>
          <a:p>
            <a:r>
              <a:rPr lang="sv-SE"/>
              <a:t>22 November 2022</a:t>
            </a:r>
            <a:endParaRPr lang="nl-NL"/>
          </a:p>
        </p:txBody>
      </p:sp>
      <p:sp>
        <p:nvSpPr>
          <p:cNvPr id="4" name="Slide Number Placeholder 3">
            <a:extLst>
              <a:ext uri="{FF2B5EF4-FFF2-40B4-BE49-F238E27FC236}">
                <a16:creationId xmlns:a16="http://schemas.microsoft.com/office/drawing/2014/main" id="{36EA1079-1943-42E5-9B59-CA069284986E}"/>
              </a:ext>
            </a:extLst>
          </p:cNvPr>
          <p:cNvSpPr>
            <a:spLocks noGrp="1"/>
          </p:cNvSpPr>
          <p:nvPr>
            <p:ph type="sldNum" sz="quarter" idx="10"/>
          </p:nvPr>
        </p:nvSpPr>
        <p:spPr/>
        <p:txBody>
          <a:bodyPr/>
          <a:lstStyle/>
          <a:p>
            <a:fld id="{A56B6EE0-F58C-4C0C-8530-77E69345411A}" type="slidenum">
              <a:rPr lang="nl-NL" smtClean="0"/>
              <a:pPr/>
              <a:t>35</a:t>
            </a:fld>
            <a:endParaRPr lang="nl-NL"/>
          </a:p>
        </p:txBody>
      </p:sp>
    </p:spTree>
    <p:extLst>
      <p:ext uri="{BB962C8B-B14F-4D97-AF65-F5344CB8AC3E}">
        <p14:creationId xmlns:p14="http://schemas.microsoft.com/office/powerpoint/2010/main" val="11389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title"/>
          </p:nvPr>
        </p:nvSpPr>
        <p:spPr>
          <a:xfrm>
            <a:off x="1410821" y="526088"/>
            <a:ext cx="13747750" cy="1079500"/>
          </a:xfrm>
        </p:spPr>
        <p:txBody>
          <a:bodyPr/>
          <a:lstStyle/>
          <a:p>
            <a:pPr algn="ctr"/>
            <a:r>
              <a:rPr lang="nl-NL" dirty="0">
                <a:ea typeface="ＭＳ Ｐゴシック" pitchFamily="34" charset="-128"/>
              </a:rPr>
              <a:t>Cycling Innovations</a:t>
            </a:r>
          </a:p>
        </p:txBody>
      </p:sp>
      <p:sp>
        <p:nvSpPr>
          <p:cNvPr id="13314" name="Tijdelijke aanduiding voor inhoud 2"/>
          <p:cNvSpPr>
            <a:spLocks noGrp="1"/>
          </p:cNvSpPr>
          <p:nvPr>
            <p:ph idx="1"/>
          </p:nvPr>
        </p:nvSpPr>
        <p:spPr>
          <a:xfrm>
            <a:off x="1083533" y="3268999"/>
            <a:ext cx="15449808" cy="6119813"/>
          </a:xfrm>
        </p:spPr>
        <p:txBody>
          <a:bodyPr/>
          <a:lstStyle/>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r>
              <a:rPr lang="en-US" sz="2800" dirty="0">
                <a:solidFill>
                  <a:srgbClr val="0070C0"/>
                </a:solidFill>
                <a:hlinkClick r:id="rId3"/>
              </a:rPr>
              <a:t>https://bicification-project.eu/</a:t>
            </a:r>
            <a:endParaRPr lang="nl-NL" sz="2800" dirty="0">
              <a:solidFill>
                <a:srgbClr val="0070C0"/>
              </a:solidFill>
            </a:endParaRPr>
          </a:p>
          <a:p>
            <a:pPr marL="0" indent="0">
              <a:buNone/>
            </a:pPr>
            <a:r>
              <a:rPr lang="nl-NL" sz="2800" dirty="0">
                <a:ea typeface="ＭＳ Ｐゴシック" pitchFamily="34" charset="-128"/>
              </a:rPr>
              <a:t>Reward based gamification system</a:t>
            </a:r>
          </a:p>
          <a:p>
            <a:pPr marL="0" indent="0">
              <a:buNone/>
            </a:pPr>
            <a:r>
              <a:rPr lang="nl-NL" sz="2800" dirty="0">
                <a:ea typeface="ＭＳ Ｐゴシック" pitchFamily="34" charset="-128"/>
              </a:rPr>
              <a:t>Ride and Earn</a:t>
            </a:r>
          </a:p>
          <a:p>
            <a:pPr marL="0" indent="0">
              <a:buNone/>
            </a:pPr>
            <a:r>
              <a:rPr lang="en-US" sz="2800" dirty="0"/>
              <a:t>1500 users in Braga, Istanbul and Tallinn</a:t>
            </a:r>
          </a:p>
          <a:p>
            <a:pPr marL="0" indent="0">
              <a:buNone/>
            </a:pPr>
            <a:r>
              <a:rPr lang="en-US" sz="2800" dirty="0">
                <a:ea typeface="ＭＳ Ｐゴシック" pitchFamily="34" charset="-128"/>
              </a:rPr>
              <a:t>Finalist of Smart City Expo Awards</a:t>
            </a:r>
            <a:endParaRPr lang="nl-NL" sz="2800" dirty="0">
              <a:ea typeface="ＭＳ Ｐゴシック" pitchFamily="34" charset="-128"/>
            </a:endParaRPr>
          </a:p>
          <a:p>
            <a:pPr marL="0" indent="0">
              <a:buNone/>
            </a:pPr>
            <a:endParaRPr lang="en-US" dirty="0">
              <a:hlinkClick r:id="rId3"/>
            </a:endParaRPr>
          </a:p>
        </p:txBody>
      </p:sp>
      <p:sp>
        <p:nvSpPr>
          <p:cNvPr id="3" name="Date Placeholder 2">
            <a:extLst>
              <a:ext uri="{FF2B5EF4-FFF2-40B4-BE49-F238E27FC236}">
                <a16:creationId xmlns:a16="http://schemas.microsoft.com/office/drawing/2014/main" id="{02A52265-D0D9-48F6-9E02-F3B018A5FE5F}"/>
              </a:ext>
            </a:extLst>
          </p:cNvPr>
          <p:cNvSpPr>
            <a:spLocks noGrp="1"/>
          </p:cNvSpPr>
          <p:nvPr>
            <p:ph type="dt" sz="half" idx="12"/>
          </p:nvPr>
        </p:nvSpPr>
        <p:spPr/>
        <p:txBody>
          <a:bodyPr/>
          <a:lstStyle/>
          <a:p>
            <a:r>
              <a:rPr lang="sv-SE" dirty="0"/>
              <a:t>22 November 2022</a:t>
            </a:r>
            <a:endParaRPr lang="nl-NL"/>
          </a:p>
        </p:txBody>
      </p:sp>
      <p:sp>
        <p:nvSpPr>
          <p:cNvPr id="4" name="Slide Number Placeholder 3">
            <a:extLst>
              <a:ext uri="{FF2B5EF4-FFF2-40B4-BE49-F238E27FC236}">
                <a16:creationId xmlns:a16="http://schemas.microsoft.com/office/drawing/2014/main" id="{98D51CF0-9667-42A1-8888-CCEC12D27C21}"/>
              </a:ext>
            </a:extLst>
          </p:cNvPr>
          <p:cNvSpPr>
            <a:spLocks noGrp="1"/>
          </p:cNvSpPr>
          <p:nvPr>
            <p:ph type="sldNum" sz="quarter" idx="10"/>
          </p:nvPr>
        </p:nvSpPr>
        <p:spPr/>
        <p:txBody>
          <a:bodyPr/>
          <a:lstStyle/>
          <a:p>
            <a:fld id="{A56B6EE0-F58C-4C0C-8530-77E69345411A}" type="slidenum">
              <a:rPr lang="nl-NL" smtClean="0"/>
              <a:pPr/>
              <a:t>36</a:t>
            </a:fld>
            <a:endParaRPr lang="nl-NL"/>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554" y="2161172"/>
            <a:ext cx="10058400" cy="3352799"/>
          </a:xfrm>
          <a:prstGeom prst="rect">
            <a:avLst/>
          </a:prstGeom>
        </p:spPr>
      </p:pic>
    </p:spTree>
    <p:extLst>
      <p:ext uri="{BB962C8B-B14F-4D97-AF65-F5344CB8AC3E}">
        <p14:creationId xmlns:p14="http://schemas.microsoft.com/office/powerpoint/2010/main" val="1762662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title"/>
          </p:nvPr>
        </p:nvSpPr>
        <p:spPr>
          <a:xfrm>
            <a:off x="1800225" y="452739"/>
            <a:ext cx="13747750" cy="1079500"/>
          </a:xfrm>
        </p:spPr>
        <p:txBody>
          <a:bodyPr/>
          <a:lstStyle/>
          <a:p>
            <a:pPr algn="ctr"/>
            <a:r>
              <a:rPr lang="nl-NL" sz="3200" dirty="0">
                <a:ea typeface="ＭＳ Ｐゴシック" pitchFamily="34" charset="-128"/>
              </a:rPr>
              <a:t>Policy Matters</a:t>
            </a:r>
          </a:p>
        </p:txBody>
      </p:sp>
      <p:sp>
        <p:nvSpPr>
          <p:cNvPr id="13314" name="Tijdelijke aanduiding voor inhoud 2"/>
          <p:cNvSpPr>
            <a:spLocks noGrp="1"/>
          </p:cNvSpPr>
          <p:nvPr>
            <p:ph idx="1"/>
          </p:nvPr>
        </p:nvSpPr>
        <p:spPr>
          <a:xfrm>
            <a:off x="1800225" y="2000069"/>
            <a:ext cx="13519297" cy="7039427"/>
          </a:xfrm>
        </p:spPr>
        <p:txBody>
          <a:bodyPr/>
          <a:lstStyle/>
          <a:p>
            <a:pPr>
              <a:lnSpc>
                <a:spcPct val="150000"/>
              </a:lnSpc>
              <a:buFont typeface="Wingdings" panose="05000000000000000000" pitchFamily="2" charset="2"/>
              <a:buChar char="§"/>
            </a:pPr>
            <a:r>
              <a:rPr lang="en-GB" sz="2600" dirty="0"/>
              <a:t>Policies matter</a:t>
            </a:r>
          </a:p>
          <a:p>
            <a:pPr>
              <a:lnSpc>
                <a:spcPct val="150000"/>
              </a:lnSpc>
              <a:buFont typeface="Wingdings" panose="05000000000000000000" pitchFamily="2" charset="2"/>
              <a:buChar char="§"/>
            </a:pPr>
            <a:r>
              <a:rPr lang="en-GB" sz="2600" dirty="0"/>
              <a:t>Investments generate a larger impact</a:t>
            </a:r>
          </a:p>
          <a:p>
            <a:pPr>
              <a:lnSpc>
                <a:spcPct val="150000"/>
              </a:lnSpc>
              <a:buFont typeface="Wingdings" panose="05000000000000000000" pitchFamily="2" charset="2"/>
              <a:buChar char="§"/>
            </a:pPr>
            <a:r>
              <a:rPr lang="en-GB" sz="2600" dirty="0"/>
              <a:t>Push and Pull</a:t>
            </a:r>
          </a:p>
          <a:p>
            <a:pPr>
              <a:lnSpc>
                <a:spcPct val="150000"/>
              </a:lnSpc>
              <a:buFont typeface="Wingdings" panose="05000000000000000000" pitchFamily="2" charset="2"/>
              <a:buChar char="§"/>
            </a:pPr>
            <a:r>
              <a:rPr lang="en-GB" sz="2600" dirty="0"/>
              <a:t>Five main requirements for a good bicycle network: coherence, directness, attractiveness, safety, and comfort </a:t>
            </a:r>
          </a:p>
          <a:p>
            <a:pPr>
              <a:lnSpc>
                <a:spcPct val="150000"/>
              </a:lnSpc>
              <a:buFont typeface="Wingdings" panose="05000000000000000000" pitchFamily="2" charset="2"/>
              <a:buChar char="§"/>
            </a:pPr>
            <a:r>
              <a:rPr lang="en-GB" sz="2600" dirty="0"/>
              <a:t>Involvement of citizens and interest groups</a:t>
            </a:r>
          </a:p>
          <a:p>
            <a:pPr>
              <a:lnSpc>
                <a:spcPct val="150000"/>
              </a:lnSpc>
              <a:buFont typeface="Wingdings" panose="05000000000000000000" pitchFamily="2" charset="2"/>
              <a:buChar char="§"/>
            </a:pPr>
            <a:r>
              <a:rPr lang="en-GB" sz="2600" dirty="0"/>
              <a:t>Travel time is important </a:t>
            </a:r>
          </a:p>
          <a:p>
            <a:pPr>
              <a:lnSpc>
                <a:spcPct val="150000"/>
              </a:lnSpc>
              <a:buFont typeface="Wingdings" panose="05000000000000000000" pitchFamily="2" charset="2"/>
              <a:buChar char="§"/>
            </a:pPr>
            <a:r>
              <a:rPr lang="en-GB" sz="2600" dirty="0"/>
              <a:t>A clear preference for undisturbed and convenient cycling conditions</a:t>
            </a:r>
          </a:p>
        </p:txBody>
      </p:sp>
      <p:sp>
        <p:nvSpPr>
          <p:cNvPr id="3" name="Date Placeholder 2">
            <a:extLst>
              <a:ext uri="{FF2B5EF4-FFF2-40B4-BE49-F238E27FC236}">
                <a16:creationId xmlns:a16="http://schemas.microsoft.com/office/drawing/2014/main" id="{E4B6E788-7E8A-44CE-A99D-0136F985F01A}"/>
              </a:ext>
            </a:extLst>
          </p:cNvPr>
          <p:cNvSpPr>
            <a:spLocks noGrp="1"/>
          </p:cNvSpPr>
          <p:nvPr>
            <p:ph type="dt" sz="half" idx="12"/>
          </p:nvPr>
        </p:nvSpPr>
        <p:spPr/>
        <p:txBody>
          <a:bodyPr/>
          <a:lstStyle/>
          <a:p>
            <a:r>
              <a:rPr lang="sv-SE" dirty="0"/>
              <a:t>22 November 2022</a:t>
            </a:r>
            <a:endParaRPr lang="nl-NL"/>
          </a:p>
        </p:txBody>
      </p:sp>
      <p:sp>
        <p:nvSpPr>
          <p:cNvPr id="4" name="Slide Number Placeholder 3">
            <a:extLst>
              <a:ext uri="{FF2B5EF4-FFF2-40B4-BE49-F238E27FC236}">
                <a16:creationId xmlns:a16="http://schemas.microsoft.com/office/drawing/2014/main" id="{0F902089-D8D5-4D1C-85B6-304773E92DAB}"/>
              </a:ext>
            </a:extLst>
          </p:cNvPr>
          <p:cNvSpPr>
            <a:spLocks noGrp="1"/>
          </p:cNvSpPr>
          <p:nvPr>
            <p:ph type="sldNum" sz="quarter" idx="10"/>
          </p:nvPr>
        </p:nvSpPr>
        <p:spPr/>
        <p:txBody>
          <a:bodyPr/>
          <a:lstStyle/>
          <a:p>
            <a:fld id="{A56B6EE0-F58C-4C0C-8530-77E69345411A}" type="slidenum">
              <a:rPr lang="nl-NL" smtClean="0"/>
              <a:pPr/>
              <a:t>37</a:t>
            </a:fld>
            <a:endParaRPr lang="nl-NL"/>
          </a:p>
        </p:txBody>
      </p:sp>
    </p:spTree>
    <p:extLst>
      <p:ext uri="{BB962C8B-B14F-4D97-AF65-F5344CB8AC3E}">
        <p14:creationId xmlns:p14="http://schemas.microsoft.com/office/powerpoint/2010/main" val="144032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6092D-9A85-4643-A833-220D310EA59D}"/>
              </a:ext>
            </a:extLst>
          </p:cNvPr>
          <p:cNvSpPr>
            <a:spLocks noGrp="1"/>
          </p:cNvSpPr>
          <p:nvPr>
            <p:ph idx="1"/>
          </p:nvPr>
        </p:nvSpPr>
        <p:spPr>
          <a:xfrm>
            <a:off x="305039" y="2544474"/>
            <a:ext cx="12264250" cy="3262613"/>
          </a:xfrm>
        </p:spPr>
        <p:txBody>
          <a:bodyPr/>
          <a:lstStyle/>
          <a:p>
            <a:pPr marL="4336314" lvl="5" indent="0">
              <a:buNone/>
            </a:pPr>
            <a:endParaRPr lang="en-US" dirty="0"/>
          </a:p>
          <a:p>
            <a:pPr marL="4336314" lvl="5" indent="0">
              <a:buNone/>
            </a:pPr>
            <a:endParaRPr lang="en-US" sz="4200" b="1" dirty="0"/>
          </a:p>
          <a:p>
            <a:pPr marL="4336314" lvl="5" indent="0" algn="ctr">
              <a:buNone/>
            </a:pPr>
            <a:r>
              <a:rPr lang="en-US" sz="4200" b="1" dirty="0"/>
              <a:t>Multimodality and </a:t>
            </a:r>
            <a:r>
              <a:rPr lang="en-US" sz="4200" b="1" dirty="0" err="1"/>
              <a:t>MaaS</a:t>
            </a:r>
            <a:endParaRPr lang="en-US" sz="4200" b="1" dirty="0"/>
          </a:p>
          <a:p>
            <a:pPr marL="4336314" lvl="5" indent="0">
              <a:buNone/>
            </a:pPr>
            <a:endParaRPr lang="en-US" sz="4200" b="1" dirty="0"/>
          </a:p>
          <a:p>
            <a:pPr marL="4336314" lvl="5" indent="0" algn="ctr">
              <a:buNone/>
            </a:pPr>
            <a:r>
              <a:rPr lang="en-US" sz="4200" b="1" dirty="0"/>
              <a:t>Question one here</a:t>
            </a:r>
          </a:p>
          <a:p>
            <a:pPr marL="4336314" lvl="5" indent="0">
              <a:buNone/>
            </a:pPr>
            <a:endParaRPr lang="en-NL" sz="4200" b="1" dirty="0"/>
          </a:p>
        </p:txBody>
      </p:sp>
      <p:sp>
        <p:nvSpPr>
          <p:cNvPr id="4" name="Date Placeholder 3">
            <a:extLst>
              <a:ext uri="{FF2B5EF4-FFF2-40B4-BE49-F238E27FC236}">
                <a16:creationId xmlns:a16="http://schemas.microsoft.com/office/drawing/2014/main" id="{76F3FB98-7DBD-4E70-B607-3B7A77D7A523}"/>
              </a:ext>
            </a:extLst>
          </p:cNvPr>
          <p:cNvSpPr>
            <a:spLocks noGrp="1"/>
          </p:cNvSpPr>
          <p:nvPr>
            <p:ph type="dt" sz="half" idx="10"/>
          </p:nvPr>
        </p:nvSpPr>
        <p:spPr/>
        <p:txBody>
          <a:bodyPr/>
          <a:lstStyle/>
          <a:p>
            <a:pPr>
              <a:defRPr/>
            </a:pPr>
            <a:r>
              <a:rPr lang="sv-SE"/>
              <a:t>22 November 2022</a:t>
            </a:r>
            <a:endParaRPr lang="nl-NL"/>
          </a:p>
        </p:txBody>
      </p:sp>
      <p:sp>
        <p:nvSpPr>
          <p:cNvPr id="6" name="Slide Number Placeholder 5">
            <a:extLst>
              <a:ext uri="{FF2B5EF4-FFF2-40B4-BE49-F238E27FC236}">
                <a16:creationId xmlns:a16="http://schemas.microsoft.com/office/drawing/2014/main" id="{3F5F5A4B-4DD8-49F9-B039-74071566B57C}"/>
              </a:ext>
            </a:extLst>
          </p:cNvPr>
          <p:cNvSpPr>
            <a:spLocks noGrp="1"/>
          </p:cNvSpPr>
          <p:nvPr>
            <p:ph type="sldNum" sz="quarter" idx="12"/>
          </p:nvPr>
        </p:nvSpPr>
        <p:spPr/>
        <p:txBody>
          <a:bodyPr/>
          <a:lstStyle/>
          <a:p>
            <a:pPr>
              <a:defRPr/>
            </a:pPr>
            <a:r>
              <a:rPr lang="nl-NL" altLang="en-US"/>
              <a:t>PAGE </a:t>
            </a:r>
            <a:fld id="{5E7CBE34-4331-45B7-8F92-4D404880746A}" type="slidenum">
              <a:rPr lang="nl-NL" altLang="en-US" smtClean="0"/>
              <a:pPr>
                <a:defRPr/>
              </a:pPr>
              <a:t>4</a:t>
            </a:fld>
            <a:endParaRPr lang="nl-NL" altLang="en-US"/>
          </a:p>
        </p:txBody>
      </p:sp>
    </p:spTree>
    <p:extLst>
      <p:ext uri="{BB962C8B-B14F-4D97-AF65-F5344CB8AC3E}">
        <p14:creationId xmlns:p14="http://schemas.microsoft.com/office/powerpoint/2010/main" val="260250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3CFBEB0-C6D1-4A3F-A7C5-D8DDDDAA0559}"/>
              </a:ext>
            </a:extLst>
          </p:cNvPr>
          <p:cNvSpPr>
            <a:spLocks noGrp="1"/>
          </p:cNvSpPr>
          <p:nvPr>
            <p:ph type="title"/>
          </p:nvPr>
        </p:nvSpPr>
        <p:spPr>
          <a:xfrm>
            <a:off x="1313920" y="595095"/>
            <a:ext cx="14328137" cy="1278281"/>
          </a:xfrm>
        </p:spPr>
        <p:txBody>
          <a:bodyPr/>
          <a:lstStyle/>
          <a:p>
            <a:pPr algn="ctr"/>
            <a:r>
              <a:rPr lang="nl-NL" dirty="0"/>
              <a:t>Mobility as a Service</a:t>
            </a:r>
          </a:p>
        </p:txBody>
      </p:sp>
      <p:sp>
        <p:nvSpPr>
          <p:cNvPr id="2" name="Date Placeholder 1">
            <a:extLst>
              <a:ext uri="{FF2B5EF4-FFF2-40B4-BE49-F238E27FC236}">
                <a16:creationId xmlns:a16="http://schemas.microsoft.com/office/drawing/2014/main" id="{7857C458-55E6-47EA-A0AD-DE1298A94689}"/>
              </a:ext>
            </a:extLst>
          </p:cNvPr>
          <p:cNvSpPr>
            <a:spLocks noGrp="1"/>
          </p:cNvSpPr>
          <p:nvPr>
            <p:ph type="dt" sz="half" idx="12"/>
          </p:nvPr>
        </p:nvSpPr>
        <p:spPr/>
        <p:txBody>
          <a:bodyPr/>
          <a:lstStyle/>
          <a:p>
            <a:r>
              <a:rPr lang="sv-SE"/>
              <a:t>22 November 2022</a:t>
            </a:r>
            <a:endParaRPr lang="nl-NL"/>
          </a:p>
        </p:txBody>
      </p:sp>
      <p:sp>
        <p:nvSpPr>
          <p:cNvPr id="6" name="Slide Number Placeholder 5">
            <a:extLst>
              <a:ext uri="{FF2B5EF4-FFF2-40B4-BE49-F238E27FC236}">
                <a16:creationId xmlns:a16="http://schemas.microsoft.com/office/drawing/2014/main" id="{4B95E3D7-CC6B-46AD-87E4-030DAB957B34}"/>
              </a:ext>
            </a:extLst>
          </p:cNvPr>
          <p:cNvSpPr>
            <a:spLocks noGrp="1"/>
          </p:cNvSpPr>
          <p:nvPr>
            <p:ph type="sldNum" sz="quarter" idx="10"/>
          </p:nvPr>
        </p:nvSpPr>
        <p:spPr/>
        <p:txBody>
          <a:bodyPr/>
          <a:lstStyle/>
          <a:p>
            <a:fld id="{A56B6EE0-F58C-4C0C-8530-77E69345411A}" type="slidenum">
              <a:rPr lang="nl-NL" smtClean="0"/>
              <a:pPr/>
              <a:t>5</a:t>
            </a:fld>
            <a:endParaRPr lang="nl-NL"/>
          </a:p>
        </p:txBody>
      </p:sp>
      <p:graphicFrame>
        <p:nvGraphicFramePr>
          <p:cNvPr id="7" name="Diagram 6"/>
          <p:cNvGraphicFramePr/>
          <p:nvPr>
            <p:extLst>
              <p:ext uri="{D42A27DB-BD31-4B8C-83A1-F6EECF244321}">
                <p14:modId xmlns:p14="http://schemas.microsoft.com/office/powerpoint/2010/main" val="3791124940"/>
              </p:ext>
            </p:extLst>
          </p:nvPr>
        </p:nvGraphicFramePr>
        <p:xfrm>
          <a:off x="1712007" y="1456721"/>
          <a:ext cx="13024401" cy="770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126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3CFBEB0-C6D1-4A3F-A7C5-D8DDDDAA0559}"/>
              </a:ext>
            </a:extLst>
          </p:cNvPr>
          <p:cNvSpPr>
            <a:spLocks noGrp="1"/>
          </p:cNvSpPr>
          <p:nvPr>
            <p:ph type="title"/>
          </p:nvPr>
        </p:nvSpPr>
        <p:spPr/>
        <p:txBody>
          <a:bodyPr/>
          <a:lstStyle/>
          <a:p>
            <a:pPr algn="ctr"/>
            <a:r>
              <a:rPr lang="nl-NL" dirty="0"/>
              <a:t>What are the challenges?</a:t>
            </a:r>
          </a:p>
        </p:txBody>
      </p:sp>
      <p:sp>
        <p:nvSpPr>
          <p:cNvPr id="5" name="Tijdelijke aanduiding voor inhoud 4">
            <a:extLst>
              <a:ext uri="{FF2B5EF4-FFF2-40B4-BE49-F238E27FC236}">
                <a16:creationId xmlns:a16="http://schemas.microsoft.com/office/drawing/2014/main" id="{C8464341-D527-467F-89B9-04E306F852AD}"/>
              </a:ext>
            </a:extLst>
          </p:cNvPr>
          <p:cNvSpPr>
            <a:spLocks noGrp="1"/>
          </p:cNvSpPr>
          <p:nvPr>
            <p:ph idx="1"/>
          </p:nvPr>
        </p:nvSpPr>
        <p:spPr>
          <a:xfrm>
            <a:off x="1293541" y="3100039"/>
            <a:ext cx="14834595" cy="5491067"/>
          </a:xfrm>
        </p:spPr>
        <p:txBody>
          <a:bodyPr/>
          <a:lstStyle/>
          <a:p>
            <a:pPr marL="0" indent="0">
              <a:buNone/>
            </a:pPr>
            <a:r>
              <a:rPr lang="en-US" dirty="0">
                <a:solidFill>
                  <a:srgbClr val="7030A0"/>
                </a:solidFill>
              </a:rPr>
              <a:t>The variety of included modes and services indicates that </a:t>
            </a:r>
          </a:p>
          <a:p>
            <a:pPr marL="0" indent="0">
              <a:buNone/>
            </a:pPr>
            <a:endParaRPr lang="en-US" dirty="0">
              <a:solidFill>
                <a:srgbClr val="7030A0"/>
              </a:solidFill>
            </a:endParaRPr>
          </a:p>
          <a:p>
            <a:pPr marL="0" indent="0">
              <a:buNone/>
            </a:pPr>
            <a:r>
              <a:rPr lang="en-US" dirty="0" err="1">
                <a:solidFill>
                  <a:srgbClr val="7030A0"/>
                </a:solidFill>
              </a:rPr>
              <a:t>MaaS</a:t>
            </a:r>
            <a:r>
              <a:rPr lang="en-US" dirty="0">
                <a:solidFill>
                  <a:srgbClr val="7030A0"/>
                </a:solidFill>
              </a:rPr>
              <a:t> services can only be successfully offered in case of a </a:t>
            </a:r>
            <a:r>
              <a:rPr lang="en-US" b="1" dirty="0">
                <a:solidFill>
                  <a:srgbClr val="7030A0"/>
                </a:solidFill>
              </a:rPr>
              <a:t>robust</a:t>
            </a:r>
            <a:r>
              <a:rPr lang="en-US" dirty="0">
                <a:solidFill>
                  <a:srgbClr val="7030A0"/>
                </a:solidFill>
              </a:rPr>
              <a:t>, </a:t>
            </a:r>
            <a:r>
              <a:rPr lang="en-US" b="1" dirty="0">
                <a:solidFill>
                  <a:srgbClr val="7030A0"/>
                </a:solidFill>
              </a:rPr>
              <a:t>transparently organized</a:t>
            </a:r>
            <a:r>
              <a:rPr lang="en-US" dirty="0">
                <a:solidFill>
                  <a:srgbClr val="7030A0"/>
                </a:solidFill>
              </a:rPr>
              <a:t>, and </a:t>
            </a:r>
            <a:r>
              <a:rPr lang="en-US" b="1" dirty="0">
                <a:solidFill>
                  <a:srgbClr val="7030A0"/>
                </a:solidFill>
              </a:rPr>
              <a:t>well managed cooperation </a:t>
            </a:r>
          </a:p>
          <a:p>
            <a:pPr marL="0" indent="0">
              <a:buNone/>
            </a:pPr>
            <a:endParaRPr lang="en-US" b="1" dirty="0">
              <a:solidFill>
                <a:srgbClr val="7030A0"/>
              </a:solidFill>
            </a:endParaRPr>
          </a:p>
          <a:p>
            <a:pPr marL="0" indent="0">
              <a:buNone/>
            </a:pPr>
            <a:r>
              <a:rPr lang="en-US" dirty="0">
                <a:solidFill>
                  <a:srgbClr val="7030A0"/>
                </a:solidFill>
              </a:rPr>
              <a:t>								between the involved stakeholders</a:t>
            </a:r>
          </a:p>
          <a:p>
            <a:pPr marL="0" indent="0">
              <a:buNone/>
            </a:pPr>
            <a:endParaRPr lang="en-US" dirty="0">
              <a:solidFill>
                <a:srgbClr val="7030A0"/>
              </a:solidFill>
            </a:endParaRPr>
          </a:p>
          <a:p>
            <a:pPr marL="0" indent="0">
              <a:buNone/>
            </a:pPr>
            <a:r>
              <a:rPr lang="en-US" dirty="0">
                <a:solidFill>
                  <a:srgbClr val="7030A0"/>
                </a:solidFill>
              </a:rPr>
              <a:t>Easier said than done?</a:t>
            </a:r>
          </a:p>
          <a:p>
            <a:pPr marL="0" indent="0">
              <a:buNone/>
            </a:pPr>
            <a:r>
              <a:rPr lang="en-US" dirty="0"/>
              <a:t> </a:t>
            </a:r>
          </a:p>
          <a:p>
            <a:pPr marL="0" indent="0">
              <a:buNone/>
            </a:pPr>
            <a:endParaRPr lang="en-US" dirty="0"/>
          </a:p>
        </p:txBody>
      </p:sp>
      <p:sp>
        <p:nvSpPr>
          <p:cNvPr id="2" name="Date Placeholder 1">
            <a:extLst>
              <a:ext uri="{FF2B5EF4-FFF2-40B4-BE49-F238E27FC236}">
                <a16:creationId xmlns:a16="http://schemas.microsoft.com/office/drawing/2014/main" id="{7857C458-55E6-47EA-A0AD-DE1298A94689}"/>
              </a:ext>
            </a:extLst>
          </p:cNvPr>
          <p:cNvSpPr>
            <a:spLocks noGrp="1"/>
          </p:cNvSpPr>
          <p:nvPr>
            <p:ph type="dt" sz="half" idx="12"/>
          </p:nvPr>
        </p:nvSpPr>
        <p:spPr/>
        <p:txBody>
          <a:bodyPr/>
          <a:lstStyle/>
          <a:p>
            <a:r>
              <a:rPr lang="sv-SE"/>
              <a:t>22 November 2022</a:t>
            </a:r>
            <a:endParaRPr lang="nl-NL"/>
          </a:p>
        </p:txBody>
      </p:sp>
      <p:sp>
        <p:nvSpPr>
          <p:cNvPr id="6" name="Slide Number Placeholder 5">
            <a:extLst>
              <a:ext uri="{FF2B5EF4-FFF2-40B4-BE49-F238E27FC236}">
                <a16:creationId xmlns:a16="http://schemas.microsoft.com/office/drawing/2014/main" id="{4B95E3D7-CC6B-46AD-87E4-030DAB957B34}"/>
              </a:ext>
            </a:extLst>
          </p:cNvPr>
          <p:cNvSpPr>
            <a:spLocks noGrp="1"/>
          </p:cNvSpPr>
          <p:nvPr>
            <p:ph type="sldNum" sz="quarter" idx="10"/>
          </p:nvPr>
        </p:nvSpPr>
        <p:spPr/>
        <p:txBody>
          <a:bodyPr/>
          <a:lstStyle/>
          <a:p>
            <a:fld id="{A56B6EE0-F58C-4C0C-8530-77E69345411A}" type="slidenum">
              <a:rPr lang="nl-NL" smtClean="0"/>
              <a:pPr/>
              <a:t>6</a:t>
            </a:fld>
            <a:endParaRPr lang="nl-NL"/>
          </a:p>
        </p:txBody>
      </p:sp>
    </p:spTree>
    <p:extLst>
      <p:ext uri="{BB962C8B-B14F-4D97-AF65-F5344CB8AC3E}">
        <p14:creationId xmlns:p14="http://schemas.microsoft.com/office/powerpoint/2010/main" val="186556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3CFBEB0-C6D1-4A3F-A7C5-D8DDDDAA0559}"/>
              </a:ext>
            </a:extLst>
          </p:cNvPr>
          <p:cNvSpPr>
            <a:spLocks noGrp="1"/>
          </p:cNvSpPr>
          <p:nvPr>
            <p:ph type="title"/>
          </p:nvPr>
        </p:nvSpPr>
        <p:spPr/>
        <p:txBody>
          <a:bodyPr/>
          <a:lstStyle/>
          <a:p>
            <a:pPr algn="ctr"/>
            <a:r>
              <a:rPr lang="nl-NL" dirty="0"/>
              <a:t>What are the challenges?</a:t>
            </a:r>
          </a:p>
        </p:txBody>
      </p:sp>
      <p:sp>
        <p:nvSpPr>
          <p:cNvPr id="5" name="Tijdelijke aanduiding voor inhoud 4">
            <a:extLst>
              <a:ext uri="{FF2B5EF4-FFF2-40B4-BE49-F238E27FC236}">
                <a16:creationId xmlns:a16="http://schemas.microsoft.com/office/drawing/2014/main" id="{C8464341-D527-467F-89B9-04E306F852AD}"/>
              </a:ext>
            </a:extLst>
          </p:cNvPr>
          <p:cNvSpPr>
            <a:spLocks noGrp="1"/>
          </p:cNvSpPr>
          <p:nvPr>
            <p:ph idx="1"/>
          </p:nvPr>
        </p:nvSpPr>
        <p:spPr>
          <a:xfrm>
            <a:off x="1293541" y="3100039"/>
            <a:ext cx="14834595" cy="5491067"/>
          </a:xfrm>
        </p:spPr>
        <p:txBody>
          <a:bodyPr/>
          <a:lstStyle/>
          <a:p>
            <a:pPr marL="0" indent="0">
              <a:buNone/>
            </a:pPr>
            <a:r>
              <a:rPr lang="en-US" dirty="0">
                <a:solidFill>
                  <a:schemeClr val="accent1">
                    <a:lumMod val="75000"/>
                  </a:schemeClr>
                </a:solidFill>
              </a:rPr>
              <a:t>Firstly, </a:t>
            </a:r>
            <a:r>
              <a:rPr lang="en-US" dirty="0"/>
              <a:t>reluctance to cooperate, with regard to sharing the available data and making payment systems interoperable</a:t>
            </a:r>
          </a:p>
          <a:p>
            <a:pPr marL="0" indent="0">
              <a:buNone/>
            </a:pPr>
            <a:endParaRPr lang="en-US" dirty="0"/>
          </a:p>
          <a:p>
            <a:pPr marL="0" indent="0">
              <a:buNone/>
            </a:pPr>
            <a:r>
              <a:rPr lang="en-US" dirty="0">
                <a:solidFill>
                  <a:schemeClr val="accent1">
                    <a:lumMod val="75000"/>
                  </a:schemeClr>
                </a:solidFill>
              </a:rPr>
              <a:t>Secondly, </a:t>
            </a:r>
            <a:r>
              <a:rPr lang="en-US" dirty="0"/>
              <a:t>legislation, e.g. PT licensing and temporary monopolies</a:t>
            </a:r>
          </a:p>
          <a:p>
            <a:pPr marL="0" indent="0">
              <a:buNone/>
            </a:pPr>
            <a:endParaRPr lang="en-US" dirty="0"/>
          </a:p>
          <a:p>
            <a:pPr marL="0" indent="0">
              <a:buNone/>
            </a:pPr>
            <a:r>
              <a:rPr lang="en-US" dirty="0">
                <a:solidFill>
                  <a:schemeClr val="accent1">
                    <a:lumMod val="75000"/>
                  </a:schemeClr>
                </a:solidFill>
              </a:rPr>
              <a:t>Thirdly,</a:t>
            </a:r>
            <a:r>
              <a:rPr lang="en-US" dirty="0"/>
              <a:t> lack of support to innovate, e.g. limited role for </a:t>
            </a:r>
            <a:r>
              <a:rPr lang="en-US" dirty="0" err="1"/>
              <a:t>MaaS</a:t>
            </a:r>
            <a:r>
              <a:rPr lang="en-US" dirty="0"/>
              <a:t> pioneers in the overarching management and governance of such system transitions</a:t>
            </a:r>
          </a:p>
          <a:p>
            <a:pPr marL="0" indent="0">
              <a:buNone/>
            </a:pPr>
            <a:endParaRPr lang="en-US" dirty="0"/>
          </a:p>
          <a:p>
            <a:pPr marL="0" indent="0">
              <a:buNone/>
            </a:pPr>
            <a:endParaRPr lang="en-US" dirty="0"/>
          </a:p>
        </p:txBody>
      </p:sp>
      <p:sp>
        <p:nvSpPr>
          <p:cNvPr id="2" name="Date Placeholder 1">
            <a:extLst>
              <a:ext uri="{FF2B5EF4-FFF2-40B4-BE49-F238E27FC236}">
                <a16:creationId xmlns:a16="http://schemas.microsoft.com/office/drawing/2014/main" id="{7857C458-55E6-47EA-A0AD-DE1298A94689}"/>
              </a:ext>
            </a:extLst>
          </p:cNvPr>
          <p:cNvSpPr>
            <a:spLocks noGrp="1"/>
          </p:cNvSpPr>
          <p:nvPr>
            <p:ph type="dt" sz="half" idx="12"/>
          </p:nvPr>
        </p:nvSpPr>
        <p:spPr/>
        <p:txBody>
          <a:bodyPr/>
          <a:lstStyle/>
          <a:p>
            <a:r>
              <a:rPr lang="sv-SE"/>
              <a:t>22 November 2022</a:t>
            </a:r>
            <a:endParaRPr lang="nl-NL"/>
          </a:p>
        </p:txBody>
      </p:sp>
      <p:sp>
        <p:nvSpPr>
          <p:cNvPr id="6" name="Slide Number Placeholder 5">
            <a:extLst>
              <a:ext uri="{FF2B5EF4-FFF2-40B4-BE49-F238E27FC236}">
                <a16:creationId xmlns:a16="http://schemas.microsoft.com/office/drawing/2014/main" id="{4B95E3D7-CC6B-46AD-87E4-030DAB957B34}"/>
              </a:ext>
            </a:extLst>
          </p:cNvPr>
          <p:cNvSpPr>
            <a:spLocks noGrp="1"/>
          </p:cNvSpPr>
          <p:nvPr>
            <p:ph type="sldNum" sz="quarter" idx="10"/>
          </p:nvPr>
        </p:nvSpPr>
        <p:spPr/>
        <p:txBody>
          <a:bodyPr/>
          <a:lstStyle/>
          <a:p>
            <a:fld id="{A56B6EE0-F58C-4C0C-8530-77E69345411A}" type="slidenum">
              <a:rPr lang="nl-NL" smtClean="0"/>
              <a:pPr/>
              <a:t>7</a:t>
            </a:fld>
            <a:endParaRPr lang="nl-NL"/>
          </a:p>
        </p:txBody>
      </p:sp>
    </p:spTree>
    <p:extLst>
      <p:ext uri="{BB962C8B-B14F-4D97-AF65-F5344CB8AC3E}">
        <p14:creationId xmlns:p14="http://schemas.microsoft.com/office/powerpoint/2010/main" val="411995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671012" y="381732"/>
            <a:ext cx="11454062" cy="8544913"/>
          </a:xfrm>
          <a:prstGeom prst="rect">
            <a:avLst/>
          </a:prstGeom>
        </p:spPr>
      </p:pic>
      <p:sp>
        <p:nvSpPr>
          <p:cNvPr id="4" name="Slide Number Placeholder 3"/>
          <p:cNvSpPr>
            <a:spLocks noGrp="1"/>
          </p:cNvSpPr>
          <p:nvPr>
            <p:ph type="sldNum" sz="quarter" idx="10"/>
          </p:nvPr>
        </p:nvSpPr>
        <p:spPr/>
        <p:txBody>
          <a:bodyPr/>
          <a:lstStyle/>
          <a:p>
            <a:fld id="{A56B6EE0-F58C-4C0C-8530-77E69345411A}" type="slidenum">
              <a:rPr lang="nl-NL" smtClean="0"/>
              <a:pPr/>
              <a:t>8</a:t>
            </a:fld>
            <a:endParaRPr lang="nl-NL"/>
          </a:p>
        </p:txBody>
      </p:sp>
      <p:sp>
        <p:nvSpPr>
          <p:cNvPr id="5" name="Date Placeholder 4"/>
          <p:cNvSpPr>
            <a:spLocks noGrp="1"/>
          </p:cNvSpPr>
          <p:nvPr>
            <p:ph type="dt" sz="half" idx="12"/>
          </p:nvPr>
        </p:nvSpPr>
        <p:spPr/>
        <p:txBody>
          <a:bodyPr/>
          <a:lstStyle/>
          <a:p>
            <a:r>
              <a:rPr lang="sv-SE"/>
              <a:t>22 November 2022</a:t>
            </a:r>
            <a:endParaRPr lang="nl-NL"/>
          </a:p>
        </p:txBody>
      </p:sp>
    </p:spTree>
    <p:extLst>
      <p:ext uri="{BB962C8B-B14F-4D97-AF65-F5344CB8AC3E}">
        <p14:creationId xmlns:p14="http://schemas.microsoft.com/office/powerpoint/2010/main" val="354819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96DC6-DA7E-4AE2-9462-BD2CF5336582}"/>
              </a:ext>
            </a:extLst>
          </p:cNvPr>
          <p:cNvSpPr>
            <a:spLocks noGrp="1"/>
          </p:cNvSpPr>
          <p:nvPr>
            <p:ph type="title"/>
          </p:nvPr>
        </p:nvSpPr>
        <p:spPr/>
        <p:txBody>
          <a:bodyPr/>
          <a:lstStyle/>
          <a:p>
            <a:pPr algn="ctr"/>
            <a:r>
              <a:rPr lang="nl-NL" dirty="0"/>
              <a:t>Alliance formation</a:t>
            </a:r>
          </a:p>
        </p:txBody>
      </p:sp>
      <p:sp>
        <p:nvSpPr>
          <p:cNvPr id="3" name="Tijdelijke aanduiding voor inhoud 2">
            <a:extLst>
              <a:ext uri="{FF2B5EF4-FFF2-40B4-BE49-F238E27FC236}">
                <a16:creationId xmlns:a16="http://schemas.microsoft.com/office/drawing/2014/main" id="{4C608BC3-2EC1-404A-837D-046372EB0856}"/>
              </a:ext>
            </a:extLst>
          </p:cNvPr>
          <p:cNvSpPr>
            <a:spLocks noGrp="1"/>
          </p:cNvSpPr>
          <p:nvPr>
            <p:ph idx="1"/>
          </p:nvPr>
        </p:nvSpPr>
        <p:spPr>
          <a:xfrm>
            <a:off x="1415799" y="2711555"/>
            <a:ext cx="16126350" cy="7058650"/>
          </a:xfrm>
        </p:spPr>
        <p:txBody>
          <a:bodyPr/>
          <a:lstStyle/>
          <a:p>
            <a:pPr marL="0" indent="0">
              <a:buNone/>
            </a:pPr>
            <a:r>
              <a:rPr lang="en-US" dirty="0"/>
              <a:t>We conceptualize the nature of cooperation in </a:t>
            </a:r>
            <a:r>
              <a:rPr lang="en-US" dirty="0" err="1"/>
              <a:t>MaaS</a:t>
            </a:r>
            <a:r>
              <a:rPr lang="en-US" dirty="0"/>
              <a:t> as </a:t>
            </a:r>
          </a:p>
          <a:p>
            <a:pPr marL="0" indent="0">
              <a:buNone/>
            </a:pPr>
            <a:endParaRPr lang="en-US" dirty="0"/>
          </a:p>
          <a:p>
            <a:pPr marL="0" indent="0">
              <a:buNone/>
            </a:pPr>
            <a:r>
              <a:rPr lang="en-US" dirty="0"/>
              <a:t>an </a:t>
            </a:r>
            <a:r>
              <a:rPr lang="en-US" b="1" dirty="0"/>
              <a:t>alliance</a:t>
            </a:r>
            <a:r>
              <a:rPr lang="en-US" dirty="0"/>
              <a:t> of partnering firms offering mobility services</a:t>
            </a:r>
          </a:p>
          <a:p>
            <a:pPr marL="0" indent="0">
              <a:buNone/>
            </a:pPr>
            <a:endParaRPr lang="en-US" dirty="0"/>
          </a:p>
          <a:p>
            <a:pPr marL="0" indent="0">
              <a:buNone/>
            </a:pPr>
            <a:r>
              <a:rPr lang="en-US" dirty="0"/>
              <a:t>creating </a:t>
            </a:r>
            <a:r>
              <a:rPr lang="en-US" b="1" dirty="0"/>
              <a:t>value</a:t>
            </a:r>
            <a:r>
              <a:rPr lang="en-US" dirty="0"/>
              <a:t> for each partner that cannot be attained</a:t>
            </a:r>
          </a:p>
          <a:p>
            <a:pPr marL="0" indent="0">
              <a:buNone/>
            </a:pPr>
            <a:endParaRPr lang="en-US" dirty="0"/>
          </a:p>
          <a:p>
            <a:pPr marL="0" indent="0">
              <a:buNone/>
            </a:pPr>
            <a:r>
              <a:rPr lang="en-US" dirty="0"/>
              <a:t>or only at high costs in other ways (e.g. mergers and acquisitions)</a:t>
            </a:r>
          </a:p>
        </p:txBody>
      </p:sp>
      <p:sp>
        <p:nvSpPr>
          <p:cNvPr id="4" name="Tijdelijke aanduiding voor dianummer 3">
            <a:extLst>
              <a:ext uri="{FF2B5EF4-FFF2-40B4-BE49-F238E27FC236}">
                <a16:creationId xmlns:a16="http://schemas.microsoft.com/office/drawing/2014/main" id="{1F1F4C33-4BA4-4C84-8B1A-0E6DF956BA7F}"/>
              </a:ext>
            </a:extLst>
          </p:cNvPr>
          <p:cNvSpPr>
            <a:spLocks noGrp="1"/>
          </p:cNvSpPr>
          <p:nvPr>
            <p:ph type="sldNum" sz="quarter" idx="10"/>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fld id="{A56B6EE0-F58C-4C0C-8530-77E69345411A}" type="slidenum">
              <a:rPr kumimoji="0" lang="nl-NL" sz="1400" b="0" i="0" u="none" strike="noStrike" kern="1200" cap="none" spc="0" normalizeH="0" baseline="0" noProof="0" smtClean="0">
                <a:ln>
                  <a:noFill/>
                </a:ln>
                <a:solidFill>
                  <a:srgbClr val="FFFFFF"/>
                </a:solidFill>
                <a:effectLst/>
                <a:uLnTx/>
                <a:uFillTx/>
                <a:latin typeface="Arial" pitchFamily="34" charset="0"/>
                <a:ea typeface="ＭＳ Ｐゴシック" pitchFamily="34" charset="-128"/>
                <a:cs typeface="+mn-cs"/>
              </a:rPr>
              <a:pPr marL="0" marR="0" lvl="0" indent="0" algn="l" defTabSz="649288" rtl="0" eaLnBrk="1" fontAlgn="base" latinLnBrk="0" hangingPunct="1">
                <a:lnSpc>
                  <a:spcPct val="100000"/>
                </a:lnSpc>
                <a:spcBef>
                  <a:spcPct val="0"/>
                </a:spcBef>
                <a:spcAft>
                  <a:spcPct val="0"/>
                </a:spcAft>
                <a:buClrTx/>
                <a:buSzTx/>
                <a:buFontTx/>
                <a:buNone/>
                <a:tabLst/>
                <a:defRPr/>
              </a:pPr>
              <a:t>9</a:t>
            </a:fld>
            <a:endParaRPr kumimoji="0" lang="nl-NL"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Tijdelijke aanduiding voor datum 5">
            <a:extLst>
              <a:ext uri="{FF2B5EF4-FFF2-40B4-BE49-F238E27FC236}">
                <a16:creationId xmlns:a16="http://schemas.microsoft.com/office/drawing/2014/main" id="{9FB0BD9E-D4CD-4F31-8B4B-7827DA65B709}"/>
              </a:ext>
            </a:extLst>
          </p:cNvPr>
          <p:cNvSpPr>
            <a:spLocks noGrp="1"/>
          </p:cNvSpPr>
          <p:nvPr>
            <p:ph type="dt" sz="half" idx="12"/>
          </p:nvPr>
        </p:nvSpPr>
        <p:spPr/>
        <p:txBody>
          <a:bodyPr/>
          <a:lstStyle/>
          <a:p>
            <a:pPr marL="0" marR="0" lvl="0" indent="0" algn="l" defTabSz="649288"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22 November 2022</a:t>
            </a:r>
            <a:endParaRPr kumimoji="0" lang="nl-NL" sz="1200" b="1"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01678112"/>
      </p:ext>
    </p:extLst>
  </p:cSld>
  <p:clrMapOvr>
    <a:masterClrMapping/>
  </p:clrMapOvr>
</p:sld>
</file>

<file path=ppt/theme/theme1.xml><?xml version="1.0" encoding="utf-8"?>
<a:theme xmlns:a="http://schemas.openxmlformats.org/drawingml/2006/main" name="RU Titeldi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3.xml><?xml version="1.0" encoding="utf-8"?>
<a:theme xmlns:a="http://schemas.openxmlformats.org/drawingml/2006/main" name="1_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cbc5f8-5f2e-4660-9617-ad3fe141184b">
      <Terms xmlns="http://schemas.microsoft.com/office/infopath/2007/PartnerControls"/>
    </lcf76f155ced4ddcb4097134ff3c332f>
    <TaxCatchAll xmlns="fbc3f488-61ee-46da-8a4f-1932a69600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713A02A0D1164299D0373A434C949D" ma:contentTypeVersion="15" ma:contentTypeDescription="Create a new document." ma:contentTypeScope="" ma:versionID="953985a54ca40d06eb044941a1677610">
  <xsd:schema xmlns:xsd="http://www.w3.org/2001/XMLSchema" xmlns:xs="http://www.w3.org/2001/XMLSchema" xmlns:p="http://schemas.microsoft.com/office/2006/metadata/properties" xmlns:ns2="74cbc5f8-5f2e-4660-9617-ad3fe141184b" xmlns:ns3="fbc3f488-61ee-46da-8a4f-1932a69600ef" targetNamespace="http://schemas.microsoft.com/office/2006/metadata/properties" ma:root="true" ma:fieldsID="cbef3966c6f0a42a33cbd86c156b0be9" ns2:_="" ns3:_="">
    <xsd:import namespace="74cbc5f8-5f2e-4660-9617-ad3fe141184b"/>
    <xsd:import namespace="fbc3f488-61ee-46da-8a4f-1932a69600e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cbc5f8-5f2e-4660-9617-ad3fe14118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0a49bc4-c9e0-412a-b7e2-852193553bd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c3f488-61ee-46da-8a4f-1932a69600e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7bdaf3e-6e46-483e-ac74-b1363f6705fa}" ma:internalName="TaxCatchAll" ma:showField="CatchAllData" ma:web="fbc3f488-61ee-46da-8a4f-1932a69600e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1EF34A-F2F9-496F-8FBF-0B2B51034A61}">
  <ds:schemaRefs>
    <ds:schemaRef ds:uri="http://schemas.microsoft.com/sharepoint/v3/contenttype/forms"/>
  </ds:schemaRefs>
</ds:datastoreItem>
</file>

<file path=customXml/itemProps2.xml><?xml version="1.0" encoding="utf-8"?>
<ds:datastoreItem xmlns:ds="http://schemas.openxmlformats.org/officeDocument/2006/customXml" ds:itemID="{1170610C-A0FF-4F73-AE31-27B0AB893038}">
  <ds:schemaRefs>
    <ds:schemaRef ds:uri="http://schemas.microsoft.com/office/2006/metadata/properties"/>
    <ds:schemaRef ds:uri="http://purl.org/dc/terms/"/>
    <ds:schemaRef ds:uri="http://schemas.openxmlformats.org/package/2006/metadata/core-properties"/>
    <ds:schemaRef ds:uri="6707e3d7-8225-4321-a0ab-c333d198a7fc"/>
    <ds:schemaRef ds:uri="http://schemas.microsoft.com/office/2006/documentManagement/types"/>
    <ds:schemaRef ds:uri="http://schemas.microsoft.com/office/infopath/2007/PartnerControls"/>
    <ds:schemaRef ds:uri="http://purl.org/dc/elements/1.1/"/>
    <ds:schemaRef ds:uri="977cb6ed-b1a4-473b-8ba2-0f8e0a4901ff"/>
    <ds:schemaRef ds:uri="http://www.w3.org/XML/1998/namespace"/>
    <ds:schemaRef ds:uri="http://purl.org/dc/dcmitype/"/>
    <ds:schemaRef ds:uri="74cbc5f8-5f2e-4660-9617-ad3fe141184b"/>
    <ds:schemaRef ds:uri="fbc3f488-61ee-46da-8a4f-1932a69600ef"/>
  </ds:schemaRefs>
</ds:datastoreItem>
</file>

<file path=customXml/itemProps3.xml><?xml version="1.0" encoding="utf-8"?>
<ds:datastoreItem xmlns:ds="http://schemas.openxmlformats.org/officeDocument/2006/customXml" ds:itemID="{6BFC6862-3D4E-4046-B1F8-D493190D8D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cbc5f8-5f2e-4660-9617-ad3fe141184b"/>
    <ds:schemaRef ds:uri="fbc3f488-61ee-46da-8a4f-1932a69600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10574</TotalTime>
  <Words>1511</Words>
  <Application>Microsoft Office PowerPoint</Application>
  <PresentationFormat>Custom</PresentationFormat>
  <Paragraphs>419</Paragraphs>
  <Slides>37</Slides>
  <Notes>27</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RU Titeldia's</vt:lpstr>
      <vt:lpstr>KTH_PPT-mall</vt:lpstr>
      <vt:lpstr>1_KTH_PPT-mall</vt:lpstr>
      <vt:lpstr>Factor 3:  ACT &amp; SHIFT  Challenges to the implementation of new technologies in Sustainable Mobility Transitions:  the case of on demand transport and mobility as a service (MaaS) systems</vt:lpstr>
      <vt:lpstr>Context and content</vt:lpstr>
      <vt:lpstr>Context and content</vt:lpstr>
      <vt:lpstr>PowerPoint Presentation</vt:lpstr>
      <vt:lpstr>Mobility as a Service</vt:lpstr>
      <vt:lpstr>What are the challenges?</vt:lpstr>
      <vt:lpstr>What are the challenges?</vt:lpstr>
      <vt:lpstr>PowerPoint Presentation</vt:lpstr>
      <vt:lpstr>Alliance formation</vt:lpstr>
      <vt:lpstr>Fundamental Questions</vt:lpstr>
      <vt:lpstr>Key Driver</vt:lpstr>
      <vt:lpstr>Necessary preconditions</vt:lpstr>
      <vt:lpstr>Goal of alliance formation</vt:lpstr>
      <vt:lpstr>Phases in decision-making : alliance formation</vt:lpstr>
      <vt:lpstr>Strategic aspects of business models for MaaS: alliance formation </vt:lpstr>
      <vt:lpstr>Case Study: Slim Nijmegen MaaS pilot in NIjmegen</vt:lpstr>
      <vt:lpstr>Application MaaS in Nijmegen, The Netherlands</vt:lpstr>
      <vt:lpstr> MaaS as an innovation system </vt:lpstr>
      <vt:lpstr>PowerPoint Presentation</vt:lpstr>
      <vt:lpstr>From Traditional BMs of fixed public transit systems to  Transitioning BMs to flexible or combi PT </vt:lpstr>
      <vt:lpstr>Why flexible and on-demand?</vt:lpstr>
      <vt:lpstr>Flexible Public Transit</vt:lpstr>
      <vt:lpstr>PowerPoint Presentation</vt:lpstr>
      <vt:lpstr>Within firm transition</vt:lpstr>
      <vt:lpstr>Role of Businesses and BM’s in innovation</vt:lpstr>
      <vt:lpstr>Breng Flex </vt:lpstr>
      <vt:lpstr>9 October 2017      9 July 2019</vt:lpstr>
      <vt:lpstr>Key findings : Transition of public transport Business Models</vt:lpstr>
      <vt:lpstr>MaaS business model (source, Koenig et al, 2016) </vt:lpstr>
      <vt:lpstr>Linking transition theories to sustainable business models</vt:lpstr>
      <vt:lpstr>Barriers in Upscaling MaaS pilot in Nijmegen</vt:lpstr>
      <vt:lpstr>Possible pathways</vt:lpstr>
      <vt:lpstr>Relevant Factors</vt:lpstr>
      <vt:lpstr>PowerPoint Presentation</vt:lpstr>
      <vt:lpstr>Paradigm Shift in Bicycle: Use, Investment and Research</vt:lpstr>
      <vt:lpstr>Cycling Innovations</vt:lpstr>
      <vt:lpstr>Policy Matters</vt:lpstr>
    </vt:vector>
  </TitlesOfParts>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 (Fariya)</dc:creator>
  <cp:lastModifiedBy>Fariya Sharmeen</cp:lastModifiedBy>
  <cp:revision>313</cp:revision>
  <dcterms:created xsi:type="dcterms:W3CDTF">2015-08-31T09:14:35Z</dcterms:created>
  <dcterms:modified xsi:type="dcterms:W3CDTF">2022-11-21T09:57:29Z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0x010100BC713A02A0D1164299D0373A434C949D</vt:lpwstr>
  </property>
  <property fmtid="{D5CDD505-2E9C-101B-9397-08002B2CF9AE}" pid="3" name="MediaServiceImageTags">
    <vt:lpwstr/>
  </property>
</Properties>
</file>